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58" r:id="rId4"/>
    <p:sldId id="282" r:id="rId5"/>
    <p:sldId id="259" r:id="rId6"/>
    <p:sldId id="260" r:id="rId7"/>
    <p:sldId id="261" r:id="rId8"/>
    <p:sldId id="262" r:id="rId9"/>
    <p:sldId id="263" r:id="rId10"/>
    <p:sldId id="264" r:id="rId11"/>
    <p:sldId id="283" r:id="rId12"/>
    <p:sldId id="265" r:id="rId13"/>
    <p:sldId id="266" r:id="rId14"/>
    <p:sldId id="284" r:id="rId15"/>
    <p:sldId id="285" r:id="rId16"/>
    <p:sldId id="286" r:id="rId17"/>
    <p:sldId id="267" r:id="rId18"/>
    <p:sldId id="268" r:id="rId19"/>
    <p:sldId id="269" r:id="rId20"/>
    <p:sldId id="270" r:id="rId21"/>
    <p:sldId id="271" r:id="rId22"/>
    <p:sldId id="272" r:id="rId23"/>
    <p:sldId id="274" r:id="rId24"/>
    <p:sldId id="275" r:id="rId25"/>
    <p:sldId id="276" r:id="rId26"/>
    <p:sldId id="277" r:id="rId27"/>
    <p:sldId id="278" r:id="rId28"/>
    <p:sldId id="279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29" autoAdjust="0"/>
    <p:restoredTop sz="94660"/>
  </p:normalViewPr>
  <p:slideViewPr>
    <p:cSldViewPr snapToGrid="0">
      <p:cViewPr varScale="1">
        <p:scale>
          <a:sx n="86" d="100"/>
          <a:sy n="86" d="100"/>
        </p:scale>
        <p:origin x="612" y="90"/>
      </p:cViewPr>
      <p:guideLst>
        <p:guide orient="horz" pos="2159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44" d="100"/>
          <a:sy n="44" d="100"/>
        </p:scale>
        <p:origin x="277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3F52D9E1-4C8F-40AF-A670-B7CE4DE36E25}" type="datetime1">
              <a:rPr lang="ko-KR" altLang="en-US"/>
              <a:pPr lvl="0">
                <a:defRPr/>
              </a:pPr>
              <a:t>2024-06-14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8FCE2C6A-89D1-46B2-B003-E05D83B5042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928D872-BAE4-4411-AE1C-32D725C8D242}" type="datetime1">
              <a:rPr lang="ko-KR" altLang="en-US"/>
              <a:pPr lvl="0">
                <a:defRPr/>
              </a:pPr>
              <a:t>2024-06-14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6B0DEA5E-8998-4D6C-ADCD-52F15FD5480C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88EB25-E286-438C-1421-A110DC8CB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741408-E947-E1E6-4050-238E230F3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956D15-F7AE-CF63-3116-A9B663726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FEE98-2EA7-47F7-89BA-EB5449399880}" type="datetime1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83F072-99F6-428E-2705-D46620138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7102CD-BB7F-0EA1-2A92-C3F9392B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301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4FCE0-AB1B-6A8C-EA60-683080EEE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38FEE8-2106-F9AF-5BDF-5422797F2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F2474D-C995-E580-80CB-90DD3F6CF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F59263-87B8-2F19-8A62-550D6FD3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A8097-F4C3-456D-A2F3-C81097A8DB79}" type="datetime1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66E237-6083-4DBF-06CB-882458C7C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E778F2-CF74-D0F2-70FB-200CDF6D9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9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20EB1-1FF2-665C-573E-2747A778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D2C28E-02C8-A686-F12F-B03A6F8CE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4176C8-47EB-026D-5448-E405A1F5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A834E-53A8-457D-8A0E-9703DFF55099}" type="datetime1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069171-EE02-9F55-3974-512FEAC7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DA098-9B81-2F70-627F-AD0CF23F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09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D3C316D-1BF4-A41C-EBF5-DD8028244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7C1B56-13EB-30F0-ADD2-5E803539D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D26D6D-0050-E804-FD67-8FE3411F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0AACE-075A-4BC4-89AE-468F548A9C62}" type="datetime1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6A7BDA-645E-D0E5-049E-8905CC60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B57EB9-7159-CDE3-53D1-842BF8C1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1E5C7-84F4-F0F8-2951-F9AE3B44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F389E8-1842-3E2C-E6D6-12FACFB99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83328-87F6-7C07-34E9-6B4A49FA6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F7749-4E53-4FB8-A80A-1C2A46A40F0D}" type="datetime1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459F6F-F05A-EE61-3B00-FE82323A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85F739-5BC1-ACCC-3C9B-DD73A28C3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0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15D84-7CE6-A0F2-0667-EA57BC1A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3F5A78-3A12-277A-3B43-8E01B7F98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2039BD-DD18-4C38-B2A6-A02B17E6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54E9A-E520-43EF-8DF8-375D447B576C}" type="datetime1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CB4C60-31DF-3484-1F73-19569065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CF9395-0DE1-03D3-B512-1CE8F98C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9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BA161-38CA-38CC-C357-24AD1179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5A4A82-8F0A-EE4A-817C-91D26F8D6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F0A65B-CA04-4AE1-F03D-674E69185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D69A26-C9A9-13FB-875D-7B1BC945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47F3F-95A2-4978-9A5B-427D317A2F7E}" type="datetime1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8B5187-8852-69F8-ABD5-3577201D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EB0464-ABC1-C45F-9EA0-DB144509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9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9D0E9-13D2-74D3-E665-5F991C39D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C26A17-35F7-99D9-7366-FAB0FF979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66BE31-FFDA-2967-379C-DDA2A9A89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019151-F5B5-D720-CD42-1CE167948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8644F0-EE76-25AC-2A73-9320DBC97C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337B10A-CBE2-B609-9C9C-86A55497E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FDDEA-5569-444A-9A08-EC69E5AE3E41}" type="datetime1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7CC141-4A2B-0C15-F49E-0F79740C8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278A82-8291-42D8-B73F-D9718EC8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7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CCE1E1-3B1B-3D06-2E24-7C8EBA3A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AAF925-6A01-E805-01C1-FC78390E0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A435F-C83C-4D55-8EEB-246489D228EC}" type="datetime1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B0ADF6-EEE8-92C0-3CF6-F4EB3D5BF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42ABBB-90BB-0811-6DCC-6BCCB495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094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E2F57-A049-4E39-8813-56023A868F64}" type="datetime1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20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4E2DF-3A94-4C32-9029-49B2CA90F788}" type="datetime1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5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5F8B4-FA61-C5A4-6E1F-4E42091CD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D5B68-CAE9-59CF-5324-85F6082C9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B5C652-671D-AC53-8BEB-0C3C4321B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6E39F-5AB2-1E56-0DC1-B87E6EC7B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A488C-B657-4F1B-877C-147967BE338D}" type="datetime1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49DBDF-B085-A51E-B9A7-310E65BE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BA9306-8403-D7F0-1F8E-531334FF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455501-8D4C-C454-7554-BBCD90CF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582C2C-5145-E9BF-E4DC-8FCE36A8F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D905A9-9F08-C368-5AEE-782CD014C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1D686-3208-4C6E-A232-7BBB40FF064B}" type="datetime1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513B54-3333-3C70-7D9F-2FD2E8D9C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640ACF-B050-E361-5CE3-AA35524CC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21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819292" y="5066843"/>
            <a:ext cx="4088422" cy="1355644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1700" b="1" dirty="0"/>
              <a:t>Harman </a:t>
            </a:r>
            <a:r>
              <a:rPr lang="en-US" altLang="ko-KR" sz="1700" b="1" dirty="0" err="1"/>
              <a:t>Semicon</a:t>
            </a:r>
            <a:r>
              <a:rPr lang="en-US" altLang="ko-KR" sz="1700" b="1" dirty="0"/>
              <a:t> Academy</a:t>
            </a:r>
            <a:r>
              <a:rPr lang="ko-KR" altLang="en-US" sz="1700" b="1" dirty="0"/>
              <a:t> </a:t>
            </a:r>
            <a:r>
              <a:rPr lang="en-US" altLang="ko-KR" sz="1700" b="1" dirty="0"/>
              <a:t>6 ~ 7th</a:t>
            </a:r>
          </a:p>
          <a:p>
            <a:pPr lvl="0">
              <a:defRPr/>
            </a:pPr>
            <a:r>
              <a:rPr lang="ko-KR" altLang="en-US" sz="1700" b="1" dirty="0"/>
              <a:t>팀원</a:t>
            </a:r>
            <a:r>
              <a:rPr lang="en-US" altLang="ko-KR" sz="1700" b="1" dirty="0"/>
              <a:t>: </a:t>
            </a:r>
            <a:r>
              <a:rPr lang="ko-KR" altLang="en-US" sz="1700" b="1" dirty="0"/>
              <a:t>김선현</a:t>
            </a:r>
            <a:r>
              <a:rPr lang="en-US" altLang="ko-KR" sz="1700" b="1" dirty="0"/>
              <a:t>,</a:t>
            </a:r>
            <a:r>
              <a:rPr lang="ko-KR" altLang="en-US" sz="1700" b="1" dirty="0"/>
              <a:t>김재현</a:t>
            </a:r>
            <a:r>
              <a:rPr lang="en-US" altLang="ko-KR" sz="1700" b="1" dirty="0"/>
              <a:t>,</a:t>
            </a:r>
            <a:r>
              <a:rPr lang="ko-KR" altLang="en-US" sz="1700" b="1" dirty="0"/>
              <a:t>김민지</a:t>
            </a:r>
            <a:r>
              <a:rPr lang="en-US" altLang="ko-KR" sz="1700" b="1" dirty="0"/>
              <a:t>,</a:t>
            </a:r>
            <a:r>
              <a:rPr lang="ko-KR" altLang="en-US" sz="1700" b="1" dirty="0"/>
              <a:t> 박진홍</a:t>
            </a:r>
          </a:p>
          <a:p>
            <a:pPr lvl="0">
              <a:defRPr/>
            </a:pPr>
            <a:r>
              <a:rPr lang="en-US" altLang="ko-KR" sz="1700" b="1" dirty="0"/>
              <a:t>2024/05/01 ~ 2024/05/06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079055" y="1934308"/>
            <a:ext cx="8001000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7200" b="1" dirty="0"/>
              <a:t>ARM Project</a:t>
            </a:r>
          </a:p>
          <a:p>
            <a:pPr algn="ctr">
              <a:defRPr/>
            </a:pPr>
            <a:endParaRPr lang="en-US" altLang="ko-KR" sz="3400" b="1" dirty="0"/>
          </a:p>
          <a:p>
            <a:pPr algn="ctr">
              <a:defRPr/>
            </a:pPr>
            <a:r>
              <a:rPr lang="en-US" altLang="ko-KR" sz="3600" b="1" dirty="0"/>
              <a:t>RTOS</a:t>
            </a:r>
            <a:r>
              <a:rPr lang="ko-KR" altLang="en-US" sz="3600" b="1" dirty="0"/>
              <a:t>를 활용한 자율 주행 </a:t>
            </a:r>
            <a:r>
              <a:rPr lang="en-US" altLang="ko-KR" sz="3600" b="1" dirty="0"/>
              <a:t>RC Car</a:t>
            </a: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368626" y="571500"/>
            <a:ext cx="11421858" cy="2107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2D05D80-9EB2-47A7-951C-9685407FCB36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814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FSM</a:t>
            </a:r>
            <a:endParaRPr lang="ko-KR" altLang="en-US" sz="24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44" y="990285"/>
            <a:ext cx="8102556" cy="3942594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6275" y="222646"/>
            <a:ext cx="11416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</a:rPr>
              <a:t>Part 2 &gt;&gt;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70247" y="5290127"/>
            <a:ext cx="6816290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Manual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Bluetooth</a:t>
            </a:r>
            <a:r>
              <a:rPr lang="ko-KR" altLang="en-US" dirty="0"/>
              <a:t>를 사용하여 각각의 </a:t>
            </a:r>
            <a:r>
              <a:rPr lang="en-US" altLang="ko-KR" dirty="0"/>
              <a:t>Mode </a:t>
            </a:r>
            <a:r>
              <a:rPr lang="ko-KR" altLang="en-US" dirty="0"/>
              <a:t>변경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Auto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en-US" dirty="0"/>
              <a:t>초음파 센서를 통해 거리를 받아 거리에 따라 자율 주행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Manual </a:t>
            </a:r>
            <a:r>
              <a:rPr lang="ko-KR" altLang="en-US" dirty="0"/>
              <a:t>↔ </a:t>
            </a:r>
            <a:r>
              <a:rPr lang="en-US" altLang="ko-KR" dirty="0"/>
              <a:t>Auto </a:t>
            </a:r>
            <a:r>
              <a:rPr lang="en-US" altLang="ko-KR" dirty="0">
                <a:sym typeface="Wingdings" panose="05000000000000000000" pitchFamily="2" charset="2"/>
              </a:rPr>
              <a:t> Button</a:t>
            </a:r>
            <a:r>
              <a:rPr lang="ko-KR" altLang="en-US" dirty="0">
                <a:sym typeface="Wingdings" panose="05000000000000000000" pitchFamily="2" charset="2"/>
              </a:rPr>
              <a:t>과 </a:t>
            </a:r>
            <a:r>
              <a:rPr lang="en-US" altLang="ko-KR" dirty="0">
                <a:sym typeface="Wingdings" panose="05000000000000000000" pitchFamily="2" charset="2"/>
              </a:rPr>
              <a:t>Bluetooth</a:t>
            </a:r>
            <a:r>
              <a:rPr lang="ko-KR" altLang="en-US" dirty="0">
                <a:sym typeface="Wingdings" panose="05000000000000000000" pitchFamily="2" charset="2"/>
              </a:rPr>
              <a:t>를 통하여 </a:t>
            </a:r>
            <a:r>
              <a:rPr lang="en-US" altLang="ko-KR" dirty="0">
                <a:sym typeface="Wingdings" panose="05000000000000000000" pitchFamily="2" charset="2"/>
              </a:rPr>
              <a:t>Mode</a:t>
            </a:r>
            <a:r>
              <a:rPr lang="ko-KR" altLang="en-US" dirty="0">
                <a:sym typeface="Wingdings" panose="05000000000000000000" pitchFamily="2" charset="2"/>
              </a:rPr>
              <a:t> 변경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4313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476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Object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Diagram</a:t>
            </a:r>
            <a:endParaRPr lang="ko-KR" altLang="en-US" sz="24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75" y="1600200"/>
            <a:ext cx="7107788" cy="3607336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6275" y="222646"/>
            <a:ext cx="11416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</a:rPr>
              <a:t>Part 2 &gt;&gt;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72844" y="1439683"/>
            <a:ext cx="5346335" cy="1200329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BT_rxQue</a:t>
            </a:r>
            <a:r>
              <a:rPr lang="en-US" altLang="ko-KR" dirty="0"/>
              <a:t> : </a:t>
            </a:r>
            <a:r>
              <a:rPr lang="en-US" altLang="ko-KR" dirty="0" err="1"/>
              <a:t>Buletooth</a:t>
            </a:r>
            <a:r>
              <a:rPr lang="ko-KR" altLang="en-US" dirty="0"/>
              <a:t> </a:t>
            </a:r>
            <a:r>
              <a:rPr lang="en-US" altLang="ko-KR" dirty="0"/>
              <a:t>Rx Data </a:t>
            </a:r>
            <a:r>
              <a:rPr lang="ko-KR" altLang="en-US" dirty="0"/>
              <a:t>저장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USDistance</a:t>
            </a:r>
            <a:r>
              <a:rPr lang="en-US" altLang="ko-KR" dirty="0"/>
              <a:t>: </a:t>
            </a:r>
            <a:r>
              <a:rPr lang="en-US" altLang="ko-KR" dirty="0" err="1"/>
              <a:t>UltraSonic</a:t>
            </a:r>
            <a:r>
              <a:rPr lang="en-US" altLang="ko-KR" dirty="0"/>
              <a:t> Distance Data</a:t>
            </a:r>
            <a:r>
              <a:rPr lang="ko-KR" altLang="en-US" dirty="0"/>
              <a:t> 저장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ModeState</a:t>
            </a:r>
            <a:r>
              <a:rPr lang="en-US" altLang="ko-KR" dirty="0"/>
              <a:t> :</a:t>
            </a:r>
            <a:r>
              <a:rPr lang="ko-KR" altLang="en-US" dirty="0"/>
              <a:t> </a:t>
            </a:r>
            <a:r>
              <a:rPr lang="en-US" altLang="ko-KR" dirty="0"/>
              <a:t>Mode(Auto, Manual) Data </a:t>
            </a:r>
            <a:r>
              <a:rPr lang="ko-KR" altLang="en-US" dirty="0"/>
              <a:t>저장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MotorStateQue</a:t>
            </a:r>
            <a:r>
              <a:rPr lang="en-US" altLang="ko-KR" dirty="0"/>
              <a:t>: Motor(</a:t>
            </a:r>
            <a:r>
              <a:rPr lang="en-US" altLang="ko-KR" dirty="0" err="1"/>
              <a:t>go,back,left,right</a:t>
            </a:r>
            <a:r>
              <a:rPr lang="en-US" altLang="ko-KR" dirty="0"/>
              <a:t>) Data </a:t>
            </a:r>
            <a:r>
              <a:rPr lang="ko-KR" altLang="en-US" dirty="0"/>
              <a:t>저장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138823" y="1702274"/>
            <a:ext cx="5106952" cy="1663226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254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476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Object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Diagram</a:t>
            </a:r>
            <a:endParaRPr lang="ko-KR" altLang="en-US" sz="24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588" y="912330"/>
            <a:ext cx="7977612" cy="4048788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6275" y="222646"/>
            <a:ext cx="11416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</a:rPr>
              <a:t>Part 2 &gt;&gt;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5291211"/>
            <a:ext cx="11823699" cy="923330"/>
          </a:xfrm>
          <a:prstGeom prst="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Listener: Button, Bluetooth, </a:t>
            </a:r>
            <a:r>
              <a:rPr lang="en-US" altLang="ko-KR" dirty="0" err="1"/>
              <a:t>UltraSonic</a:t>
            </a:r>
            <a:r>
              <a:rPr lang="en-US" altLang="ko-KR" dirty="0"/>
              <a:t> </a:t>
            </a:r>
            <a:r>
              <a:rPr lang="ko-KR" altLang="en-US" dirty="0"/>
              <a:t>등의 </a:t>
            </a:r>
            <a:r>
              <a:rPr lang="en-US" altLang="ko-KR" dirty="0"/>
              <a:t>Data </a:t>
            </a:r>
            <a:r>
              <a:rPr lang="ko-KR" altLang="en-US" dirty="0"/>
              <a:t>값을 </a:t>
            </a:r>
            <a:r>
              <a:rPr lang="en-US" altLang="ko-KR" dirty="0" err="1"/>
              <a:t>BT_rxQue</a:t>
            </a:r>
            <a:r>
              <a:rPr lang="en-US" altLang="ko-KR" dirty="0"/>
              <a:t>, </a:t>
            </a:r>
            <a:r>
              <a:rPr lang="en-US" altLang="ko-KR" dirty="0" err="1"/>
              <a:t>USDistance</a:t>
            </a:r>
            <a:r>
              <a:rPr lang="en-US" altLang="ko-KR" dirty="0"/>
              <a:t>, </a:t>
            </a:r>
            <a:r>
              <a:rPr lang="en-US" altLang="ko-KR" dirty="0" err="1"/>
              <a:t>ModeState</a:t>
            </a:r>
            <a:r>
              <a:rPr lang="en-US" altLang="ko-KR" dirty="0"/>
              <a:t>(Data </a:t>
            </a:r>
            <a:r>
              <a:rPr lang="ko-KR" altLang="en-US" dirty="0"/>
              <a:t>값에 의해 판단</a:t>
            </a:r>
            <a:r>
              <a:rPr lang="en-US" altLang="ko-KR" dirty="0"/>
              <a:t>)</a:t>
            </a:r>
            <a:r>
              <a:rPr lang="ko-KR" altLang="en-US" dirty="0"/>
              <a:t>에 저장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Controller: </a:t>
            </a:r>
            <a:r>
              <a:rPr lang="en-US" altLang="ko-KR" dirty="0" err="1"/>
              <a:t>BT_rxQue</a:t>
            </a:r>
            <a:r>
              <a:rPr lang="en-US" altLang="ko-KR" dirty="0"/>
              <a:t>, </a:t>
            </a:r>
            <a:r>
              <a:rPr lang="en-US" altLang="ko-KR" dirty="0" err="1"/>
              <a:t>USDistance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ModeState</a:t>
            </a:r>
            <a:r>
              <a:rPr lang="ko-KR" altLang="en-US" dirty="0"/>
              <a:t>에서 값을 얻어와 </a:t>
            </a:r>
            <a:r>
              <a:rPr lang="en-US" altLang="ko-KR" dirty="0" err="1"/>
              <a:t>MotorState</a:t>
            </a:r>
            <a:r>
              <a:rPr lang="ko-KR" altLang="en-US" dirty="0"/>
              <a:t>을 판단 한 후 </a:t>
            </a:r>
            <a:r>
              <a:rPr lang="en-US" altLang="ko-KR" dirty="0" err="1"/>
              <a:t>MotorStateQue</a:t>
            </a:r>
            <a:r>
              <a:rPr lang="ko-KR" altLang="en-US" dirty="0"/>
              <a:t>에 저장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Presenter: </a:t>
            </a:r>
            <a:r>
              <a:rPr lang="en-US" altLang="ko-KR" dirty="0" err="1"/>
              <a:t>ModeState</a:t>
            </a:r>
            <a:r>
              <a:rPr lang="en-US" altLang="ko-KR" dirty="0"/>
              <a:t>, </a:t>
            </a:r>
            <a:r>
              <a:rPr lang="en-US" altLang="ko-KR" dirty="0" err="1"/>
              <a:t>MotorStateQue</a:t>
            </a:r>
            <a:r>
              <a:rPr lang="ko-KR" altLang="en-US" dirty="0"/>
              <a:t>에서 값을 얻어와 </a:t>
            </a:r>
            <a:r>
              <a:rPr lang="en-US" altLang="ko-KR" dirty="0"/>
              <a:t>LCD, Motor </a:t>
            </a:r>
            <a:r>
              <a:rPr lang="ko-KR" altLang="en-US" dirty="0"/>
              <a:t>출력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781300" y="2908300"/>
            <a:ext cx="6870700" cy="128270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386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941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Sequence Diagram</a:t>
            </a:r>
            <a:endParaRPr lang="ko-KR" altLang="en-US" sz="24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87" y="1229934"/>
            <a:ext cx="10968924" cy="4985222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6275" y="222646"/>
            <a:ext cx="11416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</a:rPr>
              <a:t>Part 2 &gt;&gt;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678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941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Sequence Diagram</a:t>
            </a:r>
            <a:endParaRPr lang="ko-KR" altLang="en-US" sz="24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49006"/>
          <a:stretch/>
        </p:blipFill>
        <p:spPr>
          <a:xfrm>
            <a:off x="282021" y="1377180"/>
            <a:ext cx="5430289" cy="4839741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6275" y="222646"/>
            <a:ext cx="11416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</a:rPr>
              <a:t>Part 2 &gt;&gt;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80589" y="1495516"/>
            <a:ext cx="5173211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 err="1"/>
              <a:t>UltraSonic</a:t>
            </a:r>
            <a:r>
              <a:rPr lang="en-US" altLang="ko-KR" dirty="0"/>
              <a:t>, </a:t>
            </a:r>
            <a:r>
              <a:rPr lang="en-US" altLang="ko-KR" dirty="0" err="1"/>
              <a:t>Buletooth,Button</a:t>
            </a:r>
            <a:r>
              <a:rPr lang="en-US" altLang="ko-KR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altLang="ko-KR" dirty="0" err="1"/>
              <a:t>UltraSonic</a:t>
            </a:r>
            <a:r>
              <a:rPr lang="en-US" altLang="ko-KR" dirty="0"/>
              <a:t> ISR, UART ISR, Button</a:t>
            </a:r>
            <a:r>
              <a:rPr lang="ko-KR" altLang="en-US" dirty="0"/>
              <a:t>을 통해 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값</a:t>
            </a:r>
            <a:r>
              <a:rPr lang="en-US" altLang="ko-KR" dirty="0"/>
              <a:t>(</a:t>
            </a:r>
            <a:r>
              <a:rPr lang="en-US" altLang="ko-KR" dirty="0" err="1"/>
              <a:t>USDistance,RxData,PushData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en-US" altLang="ko-KR" dirty="0"/>
              <a:t>Listener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전송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80588" y="2787086"/>
            <a:ext cx="53770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Listener</a:t>
            </a:r>
            <a:r>
              <a:rPr lang="ko-KR" altLang="en-US" dirty="0"/>
              <a:t>에 들어오는 </a:t>
            </a:r>
            <a:r>
              <a:rPr lang="en-US" altLang="ko-KR" dirty="0" err="1"/>
              <a:t>RxData</a:t>
            </a:r>
            <a:r>
              <a:rPr lang="en-US" altLang="ko-KR" dirty="0"/>
              <a:t> = ‘;’ </a:t>
            </a:r>
            <a:r>
              <a:rPr lang="ko-KR" altLang="en-US" dirty="0"/>
              <a:t>이면 </a:t>
            </a:r>
            <a:r>
              <a:rPr lang="en-US" altLang="ko-KR" dirty="0" err="1"/>
              <a:t>BT_rxQue</a:t>
            </a:r>
            <a:r>
              <a:rPr lang="ko-KR" altLang="en-US" dirty="0"/>
              <a:t>에 </a:t>
            </a:r>
            <a:r>
              <a:rPr lang="en-US" altLang="ko-KR" b="1" dirty="0"/>
              <a:t>\n</a:t>
            </a:r>
            <a:r>
              <a:rPr lang="en-US" altLang="ko-KR" dirty="0"/>
              <a:t> </a:t>
            </a:r>
            <a:r>
              <a:rPr lang="ko-KR" altLang="en-US" dirty="0"/>
              <a:t>삽입</a:t>
            </a:r>
            <a:r>
              <a:rPr lang="en-US" altLang="ko-KR" dirty="0"/>
              <a:t>, </a:t>
            </a:r>
            <a:r>
              <a:rPr lang="en-US" altLang="ko-KR" dirty="0" err="1"/>
              <a:t>RxData</a:t>
            </a:r>
            <a:r>
              <a:rPr lang="en-US" altLang="ko-KR" dirty="0"/>
              <a:t> != ‘;’ </a:t>
            </a:r>
            <a:r>
              <a:rPr lang="en-US" altLang="ko-KR" dirty="0" err="1"/>
              <a:t>BT_rxQue</a:t>
            </a:r>
            <a:r>
              <a:rPr lang="ko-KR" altLang="en-US" dirty="0"/>
              <a:t>에 </a:t>
            </a:r>
            <a:r>
              <a:rPr lang="en-US" altLang="ko-KR" b="1" dirty="0" err="1"/>
              <a:t>RxData</a:t>
            </a:r>
            <a:r>
              <a:rPr lang="en-US" altLang="ko-KR" dirty="0"/>
              <a:t> </a:t>
            </a:r>
            <a:r>
              <a:rPr lang="ko-KR" altLang="en-US" dirty="0"/>
              <a:t>삽입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6180589" y="3801658"/>
            <a:ext cx="53770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Listener</a:t>
            </a:r>
            <a:r>
              <a:rPr lang="ko-KR" altLang="en-US" dirty="0"/>
              <a:t>에 들어오는 </a:t>
            </a:r>
            <a:r>
              <a:rPr lang="en-US" altLang="ko-KR" dirty="0" err="1"/>
              <a:t>UltraSonic</a:t>
            </a:r>
            <a:r>
              <a:rPr lang="en-US" altLang="ko-KR" dirty="0"/>
              <a:t> Distance (Front, Left, Right) </a:t>
            </a:r>
            <a:r>
              <a:rPr lang="ko-KR" altLang="en-US" dirty="0"/>
              <a:t>값을 </a:t>
            </a:r>
            <a:r>
              <a:rPr lang="en-US" altLang="ko-KR" dirty="0" err="1"/>
              <a:t>USDistance</a:t>
            </a:r>
            <a:r>
              <a:rPr lang="ko-KR" altLang="en-US" dirty="0"/>
              <a:t>에 삽입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6180588" y="5032837"/>
            <a:ext cx="55775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Listener</a:t>
            </a:r>
            <a:r>
              <a:rPr lang="ko-KR" altLang="en-US" dirty="0"/>
              <a:t>에서 </a:t>
            </a:r>
            <a:r>
              <a:rPr lang="en-US" altLang="ko-KR" dirty="0" err="1"/>
              <a:t>RxData</a:t>
            </a:r>
            <a:r>
              <a:rPr lang="ko-KR" altLang="en-US" dirty="0"/>
              <a:t>와 </a:t>
            </a:r>
            <a:r>
              <a:rPr lang="en-US" altLang="ko-KR" dirty="0" err="1"/>
              <a:t>PushData</a:t>
            </a:r>
            <a:r>
              <a:rPr lang="ko-KR" altLang="en-US" dirty="0"/>
              <a:t>에 따라 </a:t>
            </a:r>
            <a:r>
              <a:rPr lang="en-US" altLang="ko-KR" dirty="0" err="1"/>
              <a:t>ModeFlag</a:t>
            </a:r>
            <a:r>
              <a:rPr lang="en-US" altLang="ko-KR" dirty="0"/>
              <a:t> </a:t>
            </a:r>
            <a:r>
              <a:rPr lang="ko-KR" altLang="en-US" dirty="0"/>
              <a:t>변경</a:t>
            </a:r>
          </a:p>
        </p:txBody>
      </p:sp>
    </p:spTree>
    <p:extLst>
      <p:ext uri="{BB962C8B-B14F-4D97-AF65-F5344CB8AC3E}">
        <p14:creationId xmlns:p14="http://schemas.microsoft.com/office/powerpoint/2010/main" val="3888990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941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Sequence Diagram</a:t>
            </a:r>
            <a:endParaRPr lang="ko-KR" altLang="en-US" sz="24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30285" r="32297"/>
          <a:stretch/>
        </p:blipFill>
        <p:spPr>
          <a:xfrm>
            <a:off x="1029971" y="1126989"/>
            <a:ext cx="4104410" cy="4985222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6275" y="222646"/>
            <a:ext cx="11416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</a:rPr>
              <a:t>Part 2 &gt;&gt;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69504" y="2004564"/>
            <a:ext cx="5816016" cy="2585323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ModeFlag</a:t>
            </a:r>
            <a:r>
              <a:rPr lang="en-US" altLang="ko-KR" dirty="0"/>
              <a:t> </a:t>
            </a:r>
            <a:r>
              <a:rPr lang="ko-KR" altLang="en-US" dirty="0"/>
              <a:t>에 따라 </a:t>
            </a:r>
            <a:r>
              <a:rPr lang="en-US" altLang="ko-KR" dirty="0"/>
              <a:t>Auto, Manual </a:t>
            </a:r>
            <a:r>
              <a:rPr lang="ko-KR" altLang="en-US" dirty="0"/>
              <a:t>판단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Auto: </a:t>
            </a:r>
            <a:r>
              <a:rPr lang="en-US" altLang="ko-KR" dirty="0" err="1"/>
              <a:t>USDistance</a:t>
            </a:r>
            <a:r>
              <a:rPr lang="ko-KR" altLang="en-US" dirty="0"/>
              <a:t> 거리 값에 따라 </a:t>
            </a:r>
            <a:r>
              <a:rPr lang="en-US" altLang="ko-KR" dirty="0" err="1"/>
              <a:t>MotorState</a:t>
            </a:r>
            <a:r>
              <a:rPr lang="en-US" altLang="ko-KR" dirty="0"/>
              <a:t> </a:t>
            </a:r>
            <a:r>
              <a:rPr lang="ko-KR" altLang="en-US" dirty="0"/>
              <a:t>판단</a:t>
            </a:r>
            <a:endParaRPr lang="en-US" altLang="ko-KR" dirty="0"/>
          </a:p>
          <a:p>
            <a:r>
              <a:rPr lang="en-US" altLang="ko-KR" dirty="0">
                <a:sym typeface="Wingdings" panose="05000000000000000000" pitchFamily="2" charset="2"/>
              </a:rPr>
              <a:t>	                                            </a:t>
            </a:r>
            <a:r>
              <a:rPr lang="en-US" altLang="ko-KR" dirty="0" err="1">
                <a:sym typeface="Wingdings" panose="05000000000000000000" pitchFamily="2" charset="2"/>
              </a:rPr>
              <a:t>MotorStateQue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삽입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Manual: </a:t>
            </a:r>
            <a:r>
              <a:rPr lang="en-US" altLang="ko-KR" dirty="0" err="1"/>
              <a:t>BTFlag</a:t>
            </a:r>
            <a:r>
              <a:rPr lang="ko-KR" altLang="en-US" dirty="0"/>
              <a:t>에 따라 </a:t>
            </a:r>
            <a:r>
              <a:rPr lang="en-US" altLang="ko-KR" dirty="0"/>
              <a:t>Data Parsing</a:t>
            </a:r>
            <a:r>
              <a:rPr lang="ko-KR" altLang="en-US" dirty="0"/>
              <a:t> 결정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	Data Parsing</a:t>
            </a:r>
            <a:r>
              <a:rPr lang="ko-KR" altLang="en-US" dirty="0"/>
              <a:t>이 된 후 </a:t>
            </a:r>
            <a:r>
              <a:rPr lang="en-US" altLang="ko-KR" dirty="0" err="1"/>
              <a:t>MotorState</a:t>
            </a:r>
            <a:r>
              <a:rPr lang="en-US" altLang="ko-KR" dirty="0"/>
              <a:t> </a:t>
            </a:r>
            <a:r>
              <a:rPr lang="ko-KR" altLang="en-US" dirty="0"/>
              <a:t>판단</a:t>
            </a:r>
            <a:endParaRPr lang="en-US" altLang="ko-KR" dirty="0"/>
          </a:p>
          <a:p>
            <a:r>
              <a:rPr lang="en-US" altLang="ko-KR" dirty="0">
                <a:sym typeface="Wingdings" panose="05000000000000000000" pitchFamily="2" charset="2"/>
              </a:rPr>
              <a:t>	                                            </a:t>
            </a:r>
            <a:r>
              <a:rPr lang="en-US" altLang="ko-KR" dirty="0" err="1">
                <a:sym typeface="Wingdings" panose="05000000000000000000" pitchFamily="2" charset="2"/>
              </a:rPr>
              <a:t>MotorStateQue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삽입</a:t>
            </a:r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13756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2941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Sequence Diagram</a:t>
            </a:r>
            <a:endParaRPr lang="ko-KR" altLang="en-US" sz="24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990BC48-D523-39A2-97D5-6A8D3F376D33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62143"/>
          <a:stretch/>
        </p:blipFill>
        <p:spPr>
          <a:xfrm>
            <a:off x="1153688" y="1047979"/>
            <a:ext cx="4152534" cy="4985222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6275" y="222646"/>
            <a:ext cx="11416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</a:rPr>
              <a:t>Part 2 &gt;&gt;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47689" y="2940425"/>
            <a:ext cx="5808065" cy="120032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ModeFlag</a:t>
            </a:r>
            <a:r>
              <a:rPr lang="en-US" altLang="ko-KR" dirty="0"/>
              <a:t> </a:t>
            </a:r>
            <a:r>
              <a:rPr lang="ko-KR" altLang="en-US" dirty="0"/>
              <a:t>에 따라 </a:t>
            </a:r>
            <a:r>
              <a:rPr lang="en-US" altLang="ko-KR" dirty="0"/>
              <a:t>Auto, Manual </a:t>
            </a:r>
            <a:r>
              <a:rPr lang="ko-KR" altLang="en-US" dirty="0"/>
              <a:t>판단하여 </a:t>
            </a:r>
            <a:r>
              <a:rPr lang="en-US" altLang="ko-KR" dirty="0"/>
              <a:t>LCD </a:t>
            </a:r>
            <a:r>
              <a:rPr lang="ko-KR" altLang="en-US" dirty="0"/>
              <a:t>출력 변경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MotorState</a:t>
            </a:r>
            <a:r>
              <a:rPr lang="en-US" altLang="ko-KR" dirty="0"/>
              <a:t> </a:t>
            </a:r>
            <a:r>
              <a:rPr lang="ko-KR" altLang="en-US" dirty="0"/>
              <a:t>에 따라 </a:t>
            </a:r>
            <a:r>
              <a:rPr lang="en-US" altLang="ko-KR" dirty="0"/>
              <a:t>Motor </a:t>
            </a:r>
            <a:r>
              <a:rPr lang="ko-KR" altLang="en-US" dirty="0"/>
              <a:t>동작 변경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393793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화이트이(가) 표시된 사진&#10;&#10;자동 생성된 설명">
            <a:extLst>
              <a:ext uri="{FF2B5EF4-FFF2-40B4-BE49-F238E27FC236}">
                <a16:creationId xmlns:a16="http://schemas.microsoft.com/office/drawing/2014/main" id="{12A3988B-A791-F724-20EF-5237741BB7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7727" y="0"/>
            <a:ext cx="6114274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10358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Code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420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2971" y="1612087"/>
            <a:ext cx="4824673" cy="45231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0688" y="104764"/>
            <a:ext cx="3740045" cy="445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chemeClr val="tx1">
                    <a:lumMod val="75000"/>
                  </a:schemeClr>
                </a:solidFill>
                <a:latin typeface="Times New Roman"/>
              </a:rPr>
              <a:t>Operation Verification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1153688" y="571591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890700" y="970138"/>
            <a:ext cx="0" cy="4658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22971" y="948725"/>
            <a:ext cx="2967482" cy="449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/>
              <a:t>PWM</a:t>
            </a:r>
            <a:endParaRPr lang="ko-KR" altLang="en-US" b="1"/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2385646" y="3442750"/>
            <a:ext cx="679939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1570892" y="3294137"/>
            <a:ext cx="757441" cy="5909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928714" y="5012797"/>
            <a:ext cx="445123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sz="2400" b="1" dirty="0">
                <a:latin typeface="Times New Roman"/>
                <a:ea typeface="KoPubWorld돋움체 Medium"/>
                <a:cs typeface="KoPubWorld돋움체 Medium"/>
              </a:rPr>
              <a:t>Duty cycle </a:t>
            </a:r>
            <a:r>
              <a:rPr lang="en-US" altLang="ko-KR" sz="2400" dirty="0">
                <a:latin typeface="Times New Roman"/>
                <a:ea typeface="KoPubWorld돋움체 Medium"/>
                <a:cs typeface="KoPubWorld돋움체 Medium"/>
              </a:rPr>
              <a:t>= 55%</a:t>
            </a:r>
          </a:p>
          <a:p>
            <a:pPr lvl="0" algn="ctr">
              <a:defRPr/>
            </a:pPr>
            <a:endParaRPr lang="en-US" altLang="ko-KR" dirty="0">
              <a:latin typeface="Times New Roman"/>
              <a:ea typeface="KoPubWorld돋움체 Medium"/>
            </a:endParaRPr>
          </a:p>
          <a:p>
            <a:pPr lvl="0" algn="ctr">
              <a:defRPr/>
            </a:pPr>
            <a:r>
              <a:rPr lang="en-US" altLang="ko-KR" dirty="0">
                <a:latin typeface="Times New Roman"/>
                <a:ea typeface="KoPubWorld돋움체 Medium"/>
                <a:cs typeface="KoPubWorld돋움체 Medium"/>
              </a:rPr>
              <a:t>DC Motor</a:t>
            </a:r>
            <a:r>
              <a:rPr lang="ko-KR" altLang="en-US" dirty="0">
                <a:latin typeface="Times New Roman"/>
                <a:ea typeface="KoPubWorld돋움체 Medium"/>
                <a:cs typeface="KoPubWorld돋움체 Medium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Times New Roman"/>
                <a:ea typeface="KoPubWorld돋움체 Medium"/>
                <a:cs typeface="KoPubWorld돋움체 Medium"/>
              </a:rPr>
              <a:t>정상</a:t>
            </a:r>
            <a:r>
              <a:rPr lang="ko-KR" altLang="en-US" dirty="0">
                <a:latin typeface="Times New Roman"/>
                <a:ea typeface="KoPubWorld돋움체 Medium"/>
                <a:cs typeface="KoPubWorld돋움체 Medium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latin typeface="Times New Roman"/>
                <a:ea typeface="KoPubWorld돋움체 Medium"/>
                <a:cs typeface="KoPubWorld돋움체 Medium"/>
              </a:rPr>
              <a:t>동작</a:t>
            </a:r>
            <a:r>
              <a:rPr lang="ko-KR" altLang="en-US" dirty="0">
                <a:latin typeface="Times New Roman"/>
                <a:ea typeface="KoPubWorld돋움체 Medium"/>
                <a:cs typeface="KoPubWorld돋움체 Medium"/>
              </a:rPr>
              <a:t> 확인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2D05D80-9EB2-47A7-951C-9685407FCB36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  <p:sp>
        <p:nvSpPr>
          <p:cNvPr id="4" name="직사각형 3"/>
          <p:cNvSpPr/>
          <p:nvPr/>
        </p:nvSpPr>
        <p:spPr>
          <a:xfrm>
            <a:off x="6813851" y="3427665"/>
            <a:ext cx="46809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A7EC21"/>
                </a:solidFill>
                <a:latin typeface="Courier New" panose="02070309020205020404" pitchFamily="49" charset="0"/>
              </a:rPr>
              <a:t>Motor_setSpeed</a:t>
            </a:r>
            <a:r>
              <a:rPr lang="en-US" altLang="ko-KR" dirty="0">
                <a:latin typeface="Courier New" panose="02070309020205020404" pitchFamily="49" charset="0"/>
              </a:rPr>
              <a:t>(&amp;</a:t>
            </a:r>
            <a:r>
              <a:rPr lang="en-US" altLang="ko-KR" dirty="0" err="1">
                <a:latin typeface="Courier New" panose="02070309020205020404" pitchFamily="49" charset="0"/>
              </a:rPr>
              <a:t>leftMotor</a:t>
            </a:r>
            <a:r>
              <a:rPr lang="en-US" altLang="ko-KR" dirty="0">
                <a:latin typeface="Courier New" panose="02070309020205020404" pitchFamily="49" charset="0"/>
              </a:rPr>
              <a:t>, </a:t>
            </a:r>
            <a:r>
              <a:rPr lang="en-US" altLang="ko-KR" dirty="0">
                <a:solidFill>
                  <a:srgbClr val="6897BB"/>
                </a:solidFill>
                <a:latin typeface="Courier New" panose="02070309020205020404" pitchFamily="49" charset="0"/>
              </a:rPr>
              <a:t>550</a:t>
            </a:r>
            <a:r>
              <a:rPr lang="en-US" altLang="ko-KR" dirty="0">
                <a:latin typeface="Courier New" panose="02070309020205020404" pitchFamily="49" charset="0"/>
              </a:rPr>
              <a:t>);</a:t>
            </a:r>
          </a:p>
          <a:p>
            <a:r>
              <a:rPr lang="en-US" altLang="ko-KR" b="1" dirty="0" err="1">
                <a:solidFill>
                  <a:srgbClr val="A7EC21"/>
                </a:solidFill>
                <a:latin typeface="Courier New" panose="02070309020205020404" pitchFamily="49" charset="0"/>
              </a:rPr>
              <a:t>Motor_setSpeed</a:t>
            </a:r>
            <a:r>
              <a:rPr lang="en-US" altLang="ko-KR" dirty="0">
                <a:latin typeface="Courier New" panose="02070309020205020404" pitchFamily="49" charset="0"/>
              </a:rPr>
              <a:t>(&amp;</a:t>
            </a:r>
            <a:r>
              <a:rPr lang="en-US" altLang="ko-KR" dirty="0" err="1">
                <a:latin typeface="Courier New" panose="02070309020205020404" pitchFamily="49" charset="0"/>
              </a:rPr>
              <a:t>rightMotor</a:t>
            </a:r>
            <a:r>
              <a:rPr lang="en-US" altLang="ko-KR" dirty="0">
                <a:latin typeface="Courier New" panose="02070309020205020404" pitchFamily="49" charset="0"/>
              </a:rPr>
              <a:t>, </a:t>
            </a:r>
            <a:r>
              <a:rPr lang="en-US" altLang="ko-KR" dirty="0">
                <a:solidFill>
                  <a:srgbClr val="6897BB"/>
                </a:solidFill>
                <a:latin typeface="Courier New" panose="02070309020205020404" pitchFamily="49" charset="0"/>
              </a:rPr>
              <a:t>550</a:t>
            </a:r>
            <a:r>
              <a:rPr lang="en-US" altLang="ko-KR" dirty="0">
                <a:latin typeface="Courier New" panose="02070309020205020404" pitchFamily="49" charset="0"/>
              </a:rPr>
              <a:t>);</a:t>
            </a:r>
          </a:p>
        </p:txBody>
      </p:sp>
      <p:sp>
        <p:nvSpPr>
          <p:cNvPr id="13" name="왼쪽 화살표 12"/>
          <p:cNvSpPr/>
          <p:nvPr/>
        </p:nvSpPr>
        <p:spPr>
          <a:xfrm rot="16199817">
            <a:off x="8856679" y="4252607"/>
            <a:ext cx="446941" cy="417634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1685796" y="3258084"/>
            <a:ext cx="55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rgbClr val="FF0000"/>
                </a:solidFill>
                <a:latin typeface="Times New Roman"/>
                <a:ea typeface="KoPubWorld돋움체 Medium"/>
                <a:cs typeface="KoPubWorld돋움체 Medium"/>
                <a:sym typeface="Wingdings"/>
              </a:rPr>
              <a:t>550</a:t>
            </a:r>
            <a:endParaRPr lang="ko-KR" altLang="en-US" dirty="0">
              <a:latin typeface="Times New Roman"/>
              <a:ea typeface="KoPubWorld돋움체 Medium"/>
              <a:cs typeface="KoPubWorld돋움체 Medium"/>
              <a:sym typeface="Wingding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46334" y="3073418"/>
            <a:ext cx="558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 dirty="0">
                <a:solidFill>
                  <a:srgbClr val="FF0000"/>
                </a:solidFill>
                <a:latin typeface="Times New Roman"/>
                <a:ea typeface="KoPubWorld돋움체 Medium"/>
                <a:cs typeface="KoPubWorld돋움체 Medium"/>
                <a:sym typeface="Wingdings"/>
              </a:rPr>
              <a:t>450</a:t>
            </a:r>
            <a:endParaRPr lang="ko-KR" altLang="en-US" dirty="0">
              <a:latin typeface="Times New Roman"/>
              <a:ea typeface="KoPubWorld돋움체 Medium"/>
              <a:cs typeface="KoPubWorld돋움체 Medium"/>
              <a:sym typeface="Wingdings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47494" y="1612087"/>
            <a:ext cx="5065309" cy="1587635"/>
          </a:xfrm>
          <a:prstGeom prst="rect">
            <a:avLst/>
          </a:prstGeom>
        </p:spPr>
      </p:pic>
      <p:sp>
        <p:nvSpPr>
          <p:cNvPr id="20" name="타원 19"/>
          <p:cNvSpPr/>
          <p:nvPr/>
        </p:nvSpPr>
        <p:spPr>
          <a:xfrm>
            <a:off x="9154329" y="2682739"/>
            <a:ext cx="592016" cy="2027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9154329" y="2397979"/>
            <a:ext cx="592016" cy="2027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09467" y="159994"/>
            <a:ext cx="11416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24216" y="1562490"/>
            <a:ext cx="4552950" cy="42683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0688" y="104764"/>
            <a:ext cx="3740045" cy="445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chemeClr val="tx1">
                    <a:lumMod val="75000"/>
                  </a:schemeClr>
                </a:solidFill>
                <a:latin typeface="Times New Roman"/>
              </a:rPr>
              <a:t>Operation Verification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1153688" y="571591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890700" y="970138"/>
            <a:ext cx="0" cy="465826"/>
          </a:xfrm>
          <a:prstGeom prst="line">
            <a:avLst/>
          </a:prstGeom>
          <a:ln w="381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22971" y="948725"/>
            <a:ext cx="2967482" cy="4495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/>
              <a:t>Ultrasonic</a:t>
            </a:r>
            <a:endParaRPr lang="ko-KR" altLang="en-US" b="1"/>
          </a:p>
        </p:txBody>
      </p:sp>
      <p:cxnSp>
        <p:nvCxnSpPr>
          <p:cNvPr id="20" name="직선 연결선 19"/>
          <p:cNvCxnSpPr>
            <a:stCxn id="44" idx="6"/>
          </p:cNvCxnSpPr>
          <p:nvPr/>
        </p:nvCxnSpPr>
        <p:spPr>
          <a:xfrm flipV="1">
            <a:off x="2171700" y="2543393"/>
            <a:ext cx="909326" cy="103516"/>
          </a:xfrm>
          <a:prstGeom prst="line">
            <a:avLst/>
          </a:prstGeom>
          <a:ln w="381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18"/>
          <p:cNvSpPr/>
          <p:nvPr/>
        </p:nvSpPr>
        <p:spPr>
          <a:xfrm>
            <a:off x="3081026" y="2198337"/>
            <a:ext cx="1265207" cy="64985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400" b="1">
                <a:solidFill>
                  <a:schemeClr val="tx1"/>
                </a:solidFill>
              </a:rPr>
              <a:t>Trigger</a:t>
            </a:r>
            <a:endParaRPr lang="ko-KR" altLang="en-US" b="1">
              <a:solidFill>
                <a:schemeClr val="tx1"/>
              </a:solidFill>
            </a:endParaRPr>
          </a:p>
        </p:txBody>
      </p:sp>
      <p:cxnSp>
        <p:nvCxnSpPr>
          <p:cNvPr id="25" name="직선 연결선 24"/>
          <p:cNvCxnSpPr>
            <a:endCxn id="28" idx="1"/>
          </p:cNvCxnSpPr>
          <p:nvPr/>
        </p:nvCxnSpPr>
        <p:spPr>
          <a:xfrm flipV="1">
            <a:off x="4882776" y="3775743"/>
            <a:ext cx="834381" cy="70750"/>
          </a:xfrm>
          <a:prstGeom prst="line">
            <a:avLst/>
          </a:prstGeom>
          <a:ln w="3810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0"/>
          <p:cNvSpPr/>
          <p:nvPr/>
        </p:nvSpPr>
        <p:spPr>
          <a:xfrm>
            <a:off x="5717157" y="3450818"/>
            <a:ext cx="1196196" cy="649850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200" b="1">
                <a:solidFill>
                  <a:schemeClr val="tx1"/>
                </a:solidFill>
              </a:rPr>
              <a:t>Echo</a:t>
            </a:r>
            <a:endParaRPr lang="ko-KR" altLang="en-US" sz="2200" b="1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410809" y="4888340"/>
            <a:ext cx="3134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rgbClr val="FF0000"/>
                </a:solidFill>
                <a:latin typeface="Times New Roman"/>
                <a:ea typeface="KoPubWorld돋움체 Medium"/>
                <a:cs typeface="KoPubWorld돋움체 Medium"/>
                <a:sym typeface="Wingdings"/>
              </a:rPr>
              <a:t>Trigger, Echo </a:t>
            </a:r>
            <a:r>
              <a:rPr lang="ko-KR" altLang="en-US" dirty="0">
                <a:latin typeface="Times New Roman"/>
                <a:ea typeface="KoPubWorld돋움체 Medium"/>
                <a:cs typeface="KoPubWorld돋움체 Medium"/>
                <a:sym typeface="Wingdings"/>
              </a:rPr>
              <a:t>신호 확인</a:t>
            </a:r>
          </a:p>
          <a:p>
            <a:pPr lvl="0" algn="ctr">
              <a:defRPr/>
            </a:pPr>
            <a:r>
              <a:rPr lang="en-US" altLang="ko-KR" dirty="0">
                <a:ea typeface="KoPubWorld돋움체 Medium"/>
                <a:cs typeface="KoPubWorld돋움체 Medium"/>
              </a:rPr>
              <a:t>Ultrasonic </a:t>
            </a:r>
            <a:r>
              <a:rPr lang="ko-KR" altLang="en-US" b="1" dirty="0">
                <a:solidFill>
                  <a:srgbClr val="FF0000"/>
                </a:solidFill>
                <a:ea typeface="KoPubWorld돋움체 Medium"/>
                <a:cs typeface="KoPubWorld돋움체 Medium"/>
              </a:rPr>
              <a:t>정상</a:t>
            </a:r>
            <a:r>
              <a:rPr lang="ko-KR" altLang="en-US" dirty="0">
                <a:ea typeface="KoPubWorld돋움체 Medium"/>
                <a:cs typeface="KoPubWorld돋움체 Medium"/>
              </a:rPr>
              <a:t> </a:t>
            </a:r>
            <a:r>
              <a:rPr lang="ko-KR" altLang="en-US" b="1" dirty="0">
                <a:solidFill>
                  <a:srgbClr val="FF0000"/>
                </a:solidFill>
                <a:ea typeface="KoPubWorld돋움체 Medium"/>
                <a:cs typeface="KoPubWorld돋움체 Medium"/>
              </a:rPr>
              <a:t>동작</a:t>
            </a:r>
            <a:r>
              <a:rPr lang="ko-KR" altLang="en-US" dirty="0">
                <a:ea typeface="KoPubWorld돋움체 Medium"/>
                <a:cs typeface="KoPubWorld돋움체 Medium"/>
              </a:rPr>
              <a:t> 확인</a:t>
            </a:r>
          </a:p>
        </p:txBody>
      </p:sp>
      <p:sp>
        <p:nvSpPr>
          <p:cNvPr id="44" name="타원 43"/>
          <p:cNvSpPr/>
          <p:nvPr/>
        </p:nvSpPr>
        <p:spPr>
          <a:xfrm>
            <a:off x="1867796" y="2198337"/>
            <a:ext cx="303904" cy="897144"/>
          </a:xfrm>
          <a:prstGeom prst="ellipse">
            <a:avLst/>
          </a:prstGeom>
          <a:noFill/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4382914" y="2220227"/>
            <a:ext cx="994913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 dirty="0"/>
              <a:t>For</a:t>
            </a:r>
            <a:r>
              <a:rPr lang="ko-KR" altLang="en-US" b="1" dirty="0"/>
              <a:t> </a:t>
            </a:r>
            <a:r>
              <a:rPr lang="en-US" altLang="ko-KR" b="1" dirty="0"/>
              <a:t>15us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2D05D80-9EB2-47A7-951C-9685407FCB36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45635" y="1613032"/>
            <a:ext cx="5065309" cy="1628900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8842747" y="2307456"/>
            <a:ext cx="592016" cy="2027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09467" y="159994"/>
            <a:ext cx="11416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410809" y="3847611"/>
            <a:ext cx="3134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dirty="0">
                <a:sym typeface="Wingdings"/>
              </a:rPr>
              <a:t>1us  0.034cm</a:t>
            </a:r>
            <a:endParaRPr lang="ko-KR" altLang="en-US" dirty="0">
              <a:ea typeface="KoPubWorld돋움체 Medium"/>
              <a:cs typeface="KoPubWorld돋움체 Medium"/>
            </a:endParaRPr>
          </a:p>
          <a:p>
            <a:pPr algn="ctr">
              <a:defRPr/>
            </a:pPr>
            <a:r>
              <a:rPr lang="en-US" altLang="ko-KR" dirty="0">
                <a:sym typeface="Wingdings"/>
              </a:rPr>
              <a:t>1800us61.2cm</a:t>
            </a:r>
            <a:endParaRPr lang="ko-KR" altLang="en-US" dirty="0">
              <a:ea typeface="KoPubWorld돋움체 Medium"/>
              <a:cs typeface="KoPubWorld돋움체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594270" y="725423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77565" y="202203"/>
            <a:ext cx="133312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800" b="1">
                <a:solidFill>
                  <a:schemeClr val="tx1">
                    <a:lumMod val="75000"/>
                  </a:schemeClr>
                </a:solidFill>
              </a:rPr>
              <a:t>INDEX</a:t>
            </a:r>
            <a:endParaRPr lang="ko-KR" altLang="en-US" sz="2800" b="1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594270" y="2647265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96318" y="2445358"/>
            <a:ext cx="719072" cy="6388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b="1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01</a:t>
            </a:r>
            <a:endParaRPr lang="ko-KR" altLang="en-US" sz="3600" b="1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1807" y="3087256"/>
            <a:ext cx="2183832" cy="4160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200" b="1">
                <a:solidFill>
                  <a:schemeClr val="tx1">
                    <a:lumMod val="75000"/>
                  </a:schemeClr>
                </a:solidFill>
                <a:latin typeface="+mn-ea"/>
              </a:rPr>
              <a:t>Project Outline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27576" y="3551407"/>
            <a:ext cx="251654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indent="-266700">
              <a:lnSpc>
                <a:spcPct val="120000"/>
              </a:lnSpc>
              <a:buFont typeface="Wingdings"/>
              <a:buChar char="§"/>
              <a:defRPr/>
            </a:pP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Times New Roman"/>
              </a:rPr>
              <a:t>RTOS</a:t>
            </a:r>
          </a:p>
          <a:p>
            <a:pPr marL="266700" indent="-266700">
              <a:lnSpc>
                <a:spcPct val="120000"/>
              </a:lnSpc>
              <a:buFont typeface="Wingdings"/>
              <a:buChar char="§"/>
              <a:defRPr/>
            </a:pP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Times New Roman"/>
              </a:rPr>
              <a:t>Project goal</a:t>
            </a:r>
          </a:p>
          <a:p>
            <a:pPr marL="266700" indent="-266700">
              <a:lnSpc>
                <a:spcPct val="120000"/>
              </a:lnSpc>
              <a:buFont typeface="Wingdings"/>
              <a:buChar char="§"/>
              <a:defRPr/>
            </a:pP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Times New Roman"/>
              </a:rPr>
              <a:t>BOM(Bill of material) List</a:t>
            </a:r>
          </a:p>
          <a:p>
            <a:pPr marL="266700" indent="-266700">
              <a:lnSpc>
                <a:spcPct val="120000"/>
              </a:lnSpc>
              <a:buFont typeface="Wingdings"/>
              <a:buChar char="§"/>
              <a:defRPr/>
            </a:pP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Times New Roman"/>
              </a:rPr>
              <a:t>Program &amp; Tool</a:t>
            </a:r>
          </a:p>
        </p:txBody>
      </p:sp>
      <p:cxnSp>
        <p:nvCxnSpPr>
          <p:cNvPr id="35" name="직선 연결선 34"/>
          <p:cNvCxnSpPr/>
          <p:nvPr/>
        </p:nvCxnSpPr>
        <p:spPr>
          <a:xfrm flipH="1">
            <a:off x="496318" y="2387995"/>
            <a:ext cx="1123249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3544125" y="2647265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446173" y="2445358"/>
            <a:ext cx="721967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b="1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02</a:t>
            </a:r>
            <a:endParaRPr lang="ko-KR" altLang="en-US" sz="3600" b="1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40829" y="3087256"/>
            <a:ext cx="1965336" cy="4160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200" b="1">
                <a:solidFill>
                  <a:schemeClr val="tx1">
                    <a:lumMod val="75000"/>
                  </a:schemeClr>
                </a:solidFill>
                <a:latin typeface="+mn-ea"/>
              </a:rPr>
              <a:t>구조도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77432" y="3551408"/>
            <a:ext cx="2210008" cy="12568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66700" indent="-266700">
              <a:lnSpc>
                <a:spcPct val="120000"/>
              </a:lnSpc>
              <a:buFont typeface="Wingdings"/>
              <a:buChar char="§"/>
              <a:defRPr/>
            </a:pPr>
            <a:r>
              <a:rPr lang="en-US" altLang="ko-KR" sz="1600">
                <a:solidFill>
                  <a:schemeClr val="tx1">
                    <a:lumMod val="75000"/>
                  </a:schemeClr>
                </a:solidFill>
                <a:latin typeface="+mn-ea"/>
              </a:rPr>
              <a:t>SW Stack</a:t>
            </a:r>
          </a:p>
          <a:p>
            <a:pPr marL="266700" indent="-266700">
              <a:lnSpc>
                <a:spcPct val="120000"/>
              </a:lnSpc>
              <a:buFont typeface="Wingdings"/>
              <a:buChar char="§"/>
              <a:defRPr/>
            </a:pPr>
            <a:r>
              <a:rPr lang="en-US" altLang="ko-KR" sz="1600">
                <a:solidFill>
                  <a:schemeClr val="tx1">
                    <a:lumMod val="75000"/>
                  </a:schemeClr>
                </a:solidFill>
                <a:latin typeface="+mn-ea"/>
              </a:rPr>
              <a:t>FSM</a:t>
            </a:r>
          </a:p>
          <a:p>
            <a:pPr marL="266700" indent="-266700">
              <a:lnSpc>
                <a:spcPct val="120000"/>
              </a:lnSpc>
              <a:buFont typeface="Wingdings"/>
              <a:buChar char="§"/>
              <a:defRPr/>
            </a:pPr>
            <a:r>
              <a:rPr lang="en-US" altLang="ko-KR" sz="1600">
                <a:solidFill>
                  <a:schemeClr val="tx1">
                    <a:lumMod val="75000"/>
                  </a:schemeClr>
                </a:solidFill>
                <a:latin typeface="+mn-ea"/>
              </a:rPr>
              <a:t>Object Diagram</a:t>
            </a:r>
          </a:p>
          <a:p>
            <a:pPr marL="266700" indent="-266700">
              <a:lnSpc>
                <a:spcPct val="120000"/>
              </a:lnSpc>
              <a:buFont typeface="Wingdings"/>
              <a:buChar char="§"/>
              <a:defRPr/>
            </a:pPr>
            <a:r>
              <a:rPr lang="en-US" altLang="ko-KR" sz="1600">
                <a:solidFill>
                  <a:schemeClr val="tx1">
                    <a:lumMod val="75000"/>
                  </a:schemeClr>
                </a:solidFill>
                <a:latin typeface="+mn-ea"/>
              </a:rPr>
              <a:t>Sequence Diagram</a:t>
            </a:r>
          </a:p>
        </p:txBody>
      </p:sp>
      <p:cxnSp>
        <p:nvCxnSpPr>
          <p:cNvPr id="12" name="직선 연결선 11"/>
          <p:cNvCxnSpPr/>
          <p:nvPr/>
        </p:nvCxnSpPr>
        <p:spPr>
          <a:xfrm flipH="1">
            <a:off x="3446173" y="2387995"/>
            <a:ext cx="1123200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6391402" y="266120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293450" y="2459294"/>
            <a:ext cx="724862" cy="63442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b="1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03</a:t>
            </a:r>
            <a:endParaRPr lang="ko-KR" altLang="en-US" sz="3600" b="1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88105" y="3101192"/>
            <a:ext cx="2563833" cy="421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200" b="1">
                <a:solidFill>
                  <a:schemeClr val="tx1">
                    <a:lumMod val="75000"/>
                  </a:schemeClr>
                </a:solidFill>
                <a:latin typeface="+mn-ea"/>
              </a:rPr>
              <a:t>Code </a:t>
            </a:r>
            <a:r>
              <a:rPr lang="ko-KR" altLang="en-US" sz="2200" b="1">
                <a:solidFill>
                  <a:schemeClr val="tx1">
                    <a:lumMod val="75000"/>
                  </a:schemeClr>
                </a:solidFill>
                <a:latin typeface="+mn-ea"/>
              </a:rPr>
              <a:t>및 동작 영상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24709" y="3565344"/>
            <a:ext cx="2279579" cy="15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indent="-266700">
              <a:lnSpc>
                <a:spcPct val="120000"/>
              </a:lnSpc>
              <a:buFont typeface="Wingdings"/>
              <a:buChar char="§"/>
              <a:defRPr/>
            </a:pP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Times New Roman"/>
              </a:rPr>
              <a:t>Operation Verification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Wingdings"/>
              <a:buChar char="§"/>
              <a:defRPr/>
            </a:pP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IOC Setting</a:t>
            </a:r>
          </a:p>
          <a:p>
            <a:pPr marL="266700" indent="-266700">
              <a:lnSpc>
                <a:spcPct val="120000"/>
              </a:lnSpc>
              <a:buFont typeface="Wingdings"/>
              <a:buChar char="§"/>
              <a:defRPr/>
            </a:pP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Code</a:t>
            </a:r>
          </a:p>
          <a:p>
            <a:pPr marL="266700" indent="-266700">
              <a:lnSpc>
                <a:spcPct val="120000"/>
              </a:lnSpc>
              <a:buFont typeface="Wingdings"/>
              <a:buChar char="§"/>
              <a:defRPr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동작 영상</a:t>
            </a:r>
          </a:p>
          <a:p>
            <a:pPr marL="266700" indent="-266700">
              <a:lnSpc>
                <a:spcPct val="120000"/>
              </a:lnSpc>
              <a:buFont typeface="Wingdings"/>
              <a:buChar char="§"/>
              <a:defRPr/>
            </a:pPr>
            <a:endParaRPr lang="ko-KR" altLang="en-US" sz="16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H="1">
            <a:off x="6293450" y="2237457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9443835" y="2647265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9345883" y="2445358"/>
            <a:ext cx="71823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600" b="1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04</a:t>
            </a:r>
            <a:endParaRPr lang="ko-KR" altLang="en-US" sz="3600" b="1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840538" y="3087256"/>
            <a:ext cx="2157153" cy="4160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200" b="1">
                <a:solidFill>
                  <a:schemeClr val="tx1">
                    <a:lumMod val="75000"/>
                  </a:schemeClr>
                </a:solidFill>
                <a:latin typeface="+mn-ea"/>
              </a:rPr>
              <a:t>고찰 및</a:t>
            </a:r>
            <a:r>
              <a:rPr lang="en-US" altLang="ko-KR" sz="2200" b="1">
                <a:solidFill>
                  <a:schemeClr val="tx1">
                    <a:lumMod val="75000"/>
                  </a:schemeClr>
                </a:solidFill>
                <a:latin typeface="+mn-ea"/>
              </a:rPr>
              <a:t> </a:t>
            </a:r>
            <a:r>
              <a:rPr lang="ko-KR" altLang="en-US" sz="2200" b="1">
                <a:solidFill>
                  <a:schemeClr val="tx1">
                    <a:lumMod val="75000"/>
                  </a:schemeClr>
                </a:solidFill>
                <a:latin typeface="+mn-ea"/>
              </a:rPr>
              <a:t>느낀 점</a:t>
            </a:r>
          </a:p>
        </p:txBody>
      </p:sp>
      <p:cxnSp>
        <p:nvCxnSpPr>
          <p:cNvPr id="37" name="직선 연결선 36"/>
          <p:cNvCxnSpPr/>
          <p:nvPr/>
        </p:nvCxnSpPr>
        <p:spPr>
          <a:xfrm flipH="1">
            <a:off x="9345883" y="2223521"/>
            <a:ext cx="1123200" cy="151543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2D05D80-9EB2-47A7-951C-9685407FCB36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80688" y="191869"/>
            <a:ext cx="187262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IOC Setting</a:t>
            </a:r>
            <a:endParaRPr lang="ko-KR" altLang="en-US" sz="24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t="3090" b="1890"/>
          <a:stretch>
            <a:fillRect/>
          </a:stretch>
        </p:blipFill>
        <p:spPr>
          <a:xfrm>
            <a:off x="196338" y="861307"/>
            <a:ext cx="5913958" cy="5743700"/>
          </a:xfrm>
          <a:prstGeom prst="rect">
            <a:avLst/>
          </a:prstGeom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2D05D80-9EB2-47A7-951C-9685407FCB36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542" y="1888566"/>
            <a:ext cx="5109019" cy="368918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9467" y="159994"/>
            <a:ext cx="11416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omentary Pushbutton Switch - 12mm Square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689" y="4587065"/>
            <a:ext cx="1309810" cy="130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04764"/>
            <a:ext cx="4736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Bluetooth Electronics Setting</a:t>
            </a:r>
            <a:endParaRPr lang="ko-KR" altLang="en-US" sz="2400" b="1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571591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5205" t="34046" r="9150"/>
          <a:stretch/>
        </p:blipFill>
        <p:spPr>
          <a:xfrm>
            <a:off x="2022230" y="1689474"/>
            <a:ext cx="8481646" cy="3014587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H="1" flipV="1">
            <a:off x="2907322" y="1354015"/>
            <a:ext cx="5862" cy="873369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196230" y="891530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Mode Switch</a:t>
            </a:r>
            <a:endParaRPr lang="ko-KR" altLang="en-US" dirty="0"/>
          </a:p>
        </p:txBody>
      </p:sp>
      <p:cxnSp>
        <p:nvCxnSpPr>
          <p:cNvPr id="22" name="직선 화살표 연결선 21"/>
          <p:cNvCxnSpPr>
            <a:endCxn id="24" idx="0"/>
          </p:cNvCxnSpPr>
          <p:nvPr/>
        </p:nvCxnSpPr>
        <p:spPr>
          <a:xfrm>
            <a:off x="4631807" y="4362538"/>
            <a:ext cx="315165" cy="1136239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472850" y="5498777"/>
            <a:ext cx="2948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Manual Mode</a:t>
            </a:r>
          </a:p>
          <a:p>
            <a:pPr algn="ctr"/>
            <a:r>
              <a:rPr lang="en-US" altLang="ko-KR" dirty="0"/>
              <a:t>Go, Back, Right, Left Change</a:t>
            </a:r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9401908" y="1793801"/>
            <a:ext cx="709246" cy="2494086"/>
          </a:xfrm>
          <a:prstGeom prst="round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/>
          <p:nvPr/>
        </p:nvCxnSpPr>
        <p:spPr>
          <a:xfrm flipV="1">
            <a:off x="9750502" y="1260862"/>
            <a:ext cx="399430" cy="529837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401908" y="698508"/>
            <a:ext cx="1511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Manual Mode</a:t>
            </a:r>
          </a:p>
          <a:p>
            <a:pPr algn="ctr"/>
            <a:r>
              <a:rPr lang="en-US" altLang="ko-KR" dirty="0"/>
              <a:t>Speed Change</a:t>
            </a:r>
            <a:endParaRPr lang="ko-KR" altLang="en-US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3725332" y="2327030"/>
            <a:ext cx="1813821" cy="2035507"/>
          </a:xfrm>
          <a:prstGeom prst="round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2389125" y="2209975"/>
            <a:ext cx="1059489" cy="3686900"/>
          </a:xfrm>
          <a:prstGeom prst="round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6017195" y="2945247"/>
            <a:ext cx="1169052" cy="1242646"/>
          </a:xfrm>
          <a:prstGeom prst="round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/>
          <p:cNvCxnSpPr/>
          <p:nvPr/>
        </p:nvCxnSpPr>
        <p:spPr>
          <a:xfrm flipV="1">
            <a:off x="6647878" y="1516096"/>
            <a:ext cx="256121" cy="1422575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428758" y="863189"/>
            <a:ext cx="2950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Manual Mode : Stop</a:t>
            </a:r>
          </a:p>
          <a:p>
            <a:pPr algn="ctr"/>
            <a:r>
              <a:rPr lang="en-US" altLang="ko-KR" dirty="0"/>
              <a:t>Auto Mode : Emergency Stop</a:t>
            </a:r>
          </a:p>
        </p:txBody>
      </p:sp>
      <p:sp>
        <p:nvSpPr>
          <p:cNvPr id="39" name="모서리가 둥근 직사각형 38"/>
          <p:cNvSpPr/>
          <p:nvPr/>
        </p:nvSpPr>
        <p:spPr>
          <a:xfrm>
            <a:off x="7742724" y="2938671"/>
            <a:ext cx="1169052" cy="1242646"/>
          </a:xfrm>
          <a:prstGeom prst="round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8327250" y="4181317"/>
            <a:ext cx="315165" cy="1136239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429249" y="5317556"/>
            <a:ext cx="2546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Auto Mode</a:t>
            </a:r>
          </a:p>
          <a:p>
            <a:pPr algn="ctr"/>
            <a:r>
              <a:rPr lang="en-US" altLang="ko-KR" dirty="0"/>
              <a:t> Emergency Stop Release</a:t>
            </a:r>
          </a:p>
        </p:txBody>
      </p:sp>
      <p:sp>
        <p:nvSpPr>
          <p:cNvPr id="36" name="슬라이드 번호 개체 틀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09467" y="159994"/>
            <a:ext cx="11416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74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010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CODE</a:t>
            </a:r>
            <a:endParaRPr lang="ko-KR" altLang="en-US" sz="24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1067567"/>
            <a:ext cx="4924425" cy="5114158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185569"/>
              </p:ext>
            </p:extLst>
          </p:nvPr>
        </p:nvGraphicFramePr>
        <p:xfrm>
          <a:off x="6861530" y="857680"/>
          <a:ext cx="4545612" cy="2889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403">
                  <a:extLst>
                    <a:ext uri="{9D8B030D-6E8A-4147-A177-3AD203B41FA5}">
                      <a16:colId xmlns:a16="http://schemas.microsoft.com/office/drawing/2014/main" val="1518332340"/>
                    </a:ext>
                  </a:extLst>
                </a:gridCol>
                <a:gridCol w="1136403">
                  <a:extLst>
                    <a:ext uri="{9D8B030D-6E8A-4147-A177-3AD203B41FA5}">
                      <a16:colId xmlns:a16="http://schemas.microsoft.com/office/drawing/2014/main" val="1046484478"/>
                    </a:ext>
                  </a:extLst>
                </a:gridCol>
                <a:gridCol w="1136403">
                  <a:extLst>
                    <a:ext uri="{9D8B030D-6E8A-4147-A177-3AD203B41FA5}">
                      <a16:colId xmlns:a16="http://schemas.microsoft.com/office/drawing/2014/main" val="4257845226"/>
                    </a:ext>
                  </a:extLst>
                </a:gridCol>
                <a:gridCol w="1136403">
                  <a:extLst>
                    <a:ext uri="{9D8B030D-6E8A-4147-A177-3AD203B41FA5}">
                      <a16:colId xmlns:a16="http://schemas.microsoft.com/office/drawing/2014/main" val="2989219840"/>
                    </a:ext>
                  </a:extLst>
                </a:gridCol>
              </a:tblGrid>
              <a:tr h="1961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FRONT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LEFT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RIGHT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/>
                        <a:t>MotorState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498109"/>
                  </a:ext>
                </a:extLst>
              </a:tr>
              <a:tr h="326951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</a:t>
                      </a:r>
                      <a:r>
                        <a:rPr lang="ko-KR" altLang="en-US" sz="1200" dirty="0"/>
                        <a:t>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</a:t>
                      </a:r>
                      <a:r>
                        <a:rPr lang="ko-KR" altLang="en-US" sz="1200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</a:t>
                      </a:r>
                      <a:r>
                        <a:rPr lang="ko-KR" altLang="en-US" sz="1200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GO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987695"/>
                  </a:ext>
                </a:extLst>
              </a:tr>
              <a:tr h="32695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</a:t>
                      </a:r>
                      <a:r>
                        <a:rPr lang="ko-KR" altLang="en-US" sz="1200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</a:t>
                      </a:r>
                      <a:r>
                        <a:rPr lang="ko-KR" altLang="en-US" sz="1200" dirty="0"/>
                        <a:t>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LEFT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81214"/>
                  </a:ext>
                </a:extLst>
              </a:tr>
              <a:tr h="32695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</a:t>
                      </a:r>
                      <a:r>
                        <a:rPr lang="ko-KR" altLang="en-US" sz="1200" dirty="0"/>
                        <a:t>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</a:t>
                      </a:r>
                      <a:r>
                        <a:rPr lang="ko-KR" altLang="en-US" sz="1200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LEFT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528500"/>
                  </a:ext>
                </a:extLst>
              </a:tr>
              <a:tr h="32695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</a:t>
                      </a:r>
                      <a:r>
                        <a:rPr lang="ko-KR" altLang="en-US" sz="1200" dirty="0"/>
                        <a:t>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</a:t>
                      </a:r>
                      <a:r>
                        <a:rPr lang="ko-KR" altLang="en-US" sz="1200" dirty="0"/>
                        <a:t>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GO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1910611"/>
                  </a:ext>
                </a:extLst>
              </a:tr>
              <a:tr h="326951">
                <a:tc row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</a:t>
                      </a:r>
                      <a:r>
                        <a:rPr lang="ko-KR" altLang="en-US" sz="1200" dirty="0"/>
                        <a:t>↓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</a:t>
                      </a:r>
                      <a:r>
                        <a:rPr lang="ko-KR" altLang="en-US" sz="1200" dirty="0"/>
                        <a:t>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</a:t>
                      </a:r>
                      <a:r>
                        <a:rPr lang="ko-KR" altLang="en-US" sz="1200" dirty="0"/>
                        <a:t>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BACK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461764"/>
                  </a:ext>
                </a:extLst>
              </a:tr>
              <a:tr h="32695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</a:t>
                      </a:r>
                      <a:r>
                        <a:rPr lang="ko-KR" altLang="en-US" sz="1200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</a:t>
                      </a:r>
                      <a:r>
                        <a:rPr lang="ko-KR" altLang="en-US" sz="1200" dirty="0"/>
                        <a:t>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LEFT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4010693"/>
                  </a:ext>
                </a:extLst>
              </a:tr>
              <a:tr h="32695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</a:t>
                      </a:r>
                      <a:r>
                        <a:rPr lang="ko-KR" altLang="en-US" sz="1200" dirty="0"/>
                        <a:t>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</a:t>
                      </a:r>
                      <a:r>
                        <a:rPr lang="ko-KR" altLang="en-US" sz="1200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RIGHT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215180"/>
                  </a:ext>
                </a:extLst>
              </a:tr>
              <a:tr h="32695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</a:t>
                      </a:r>
                      <a:r>
                        <a:rPr lang="ko-KR" altLang="en-US" sz="1200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</a:t>
                      </a:r>
                      <a:r>
                        <a:rPr lang="ko-KR" altLang="en-US" sz="1200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LEFT</a:t>
                      </a:r>
                      <a:r>
                        <a:rPr lang="en-US" altLang="ko-KR" sz="1200" baseline="0" dirty="0"/>
                        <a:t>/</a:t>
                      </a:r>
                      <a:r>
                        <a:rPr lang="en-US" altLang="ko-KR" sz="1200" dirty="0"/>
                        <a:t>RIGHT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743214"/>
                  </a:ext>
                </a:extLst>
              </a:tr>
            </a:tbl>
          </a:graphicData>
        </a:graphic>
      </p:graphicFrame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0789" y="4091816"/>
            <a:ext cx="1698399" cy="2264533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295370" y="4374884"/>
            <a:ext cx="2264532" cy="169839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960075" y="4374882"/>
            <a:ext cx="2264533" cy="1698400"/>
          </a:xfrm>
          <a:prstGeom prst="rect">
            <a:avLst/>
          </a:prstGeom>
        </p:spPr>
      </p:pic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2" name="오른쪽 중괄호 1"/>
          <p:cNvSpPr/>
          <p:nvPr/>
        </p:nvSpPr>
        <p:spPr>
          <a:xfrm>
            <a:off x="5978769" y="1207476"/>
            <a:ext cx="331765" cy="3188677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중괄호 11"/>
          <p:cNvSpPr/>
          <p:nvPr/>
        </p:nvSpPr>
        <p:spPr>
          <a:xfrm>
            <a:off x="5978769" y="4548554"/>
            <a:ext cx="331765" cy="902677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9467" y="159994"/>
            <a:ext cx="11416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755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야외, 자연이(가) 표시된 사진&#10;&#10;자동 생성된 설명">
            <a:extLst>
              <a:ext uri="{FF2B5EF4-FFF2-40B4-BE49-F238E27FC236}">
                <a16:creationId xmlns:a16="http://schemas.microsoft.com/office/drawing/2014/main" id="{5FD93DC5-5D04-E462-E369-2F5936CBF8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4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2719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고찰 및 느낀 점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30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80688" y="191869"/>
            <a:ext cx="370210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LCD Print </a:t>
            </a:r>
            <a:r>
              <a:rPr lang="ko-KR" altLang="en-US" sz="24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문제점 </a:t>
            </a:r>
            <a:r>
              <a:rPr lang="en-US" altLang="ko-KR" sz="24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&amp; </a:t>
            </a:r>
            <a:r>
              <a:rPr lang="ko-KR" altLang="en-US" sz="24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해결</a:t>
            </a:r>
          </a:p>
        </p:txBody>
      </p:sp>
      <p:cxnSp>
        <p:nvCxnSpPr>
          <p:cNvPr id="28" name="직선 연결선 27"/>
          <p:cNvCxnSpPr/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8502" y="982054"/>
            <a:ext cx="5267325" cy="2263773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400775" y="2113940"/>
            <a:ext cx="4706304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dirty="0"/>
              <a:t>이전 상태와 상관 없이 </a:t>
            </a:r>
            <a:r>
              <a:rPr lang="en-US" altLang="ko-KR" dirty="0"/>
              <a:t>LCD </a:t>
            </a:r>
            <a:r>
              <a:rPr lang="ko-KR" altLang="en-US" dirty="0"/>
              <a:t>출력이 계속 실행</a:t>
            </a:r>
          </a:p>
          <a:p>
            <a:pPr lvl="0">
              <a:defRPr/>
            </a:pPr>
            <a:r>
              <a:rPr lang="en-US" altLang="ko-KR" dirty="0">
                <a:sym typeface="Wingdings"/>
              </a:rPr>
              <a:t></a:t>
            </a:r>
            <a:r>
              <a:rPr lang="en-US" altLang="ko-KR" dirty="0"/>
              <a:t>  LCD, Motor </a:t>
            </a:r>
            <a:r>
              <a:rPr lang="ko-KR" altLang="en-US" dirty="0"/>
              <a:t>출력 변화가 느림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/>
          <a:srcRect l="6640" t="87400" r="49260"/>
          <a:stretch>
            <a:fillRect/>
          </a:stretch>
        </p:blipFill>
        <p:spPr>
          <a:xfrm>
            <a:off x="421174" y="5215256"/>
            <a:ext cx="4391293" cy="1303264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/>
          <a:srcRect l="4450" t="250" r="40100" b="88100"/>
          <a:stretch>
            <a:fillRect/>
          </a:stretch>
        </p:blipFill>
        <p:spPr>
          <a:xfrm>
            <a:off x="421174" y="3750215"/>
            <a:ext cx="5267325" cy="114998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773677" y="4731189"/>
            <a:ext cx="36738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/>
              <a:t>이전 상태와 현재 상태를 비교하여 </a:t>
            </a:r>
          </a:p>
          <a:p>
            <a:pPr lvl="0">
              <a:defRPr/>
            </a:pPr>
            <a:r>
              <a:rPr lang="ko-KR" altLang="en-US" dirty="0">
                <a:solidFill>
                  <a:srgbClr val="FF0000"/>
                </a:solidFill>
              </a:rPr>
              <a:t>상태가 변화 할 때만 </a:t>
            </a:r>
            <a:r>
              <a:rPr lang="ko-KR" altLang="en-US" dirty="0"/>
              <a:t>실행</a:t>
            </a:r>
          </a:p>
        </p:txBody>
      </p:sp>
      <p:sp>
        <p:nvSpPr>
          <p:cNvPr id="34" name="슬라이드 번호 개체 틀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2D05D80-9EB2-47A7-951C-9685407FCB36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  <p:sp>
        <p:nvSpPr>
          <p:cNvPr id="35" name="TextBox 32"/>
          <p:cNvSpPr txBox="1"/>
          <p:nvPr/>
        </p:nvSpPr>
        <p:spPr>
          <a:xfrm>
            <a:off x="344823" y="4871865"/>
            <a:ext cx="801693" cy="364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(</a:t>
            </a:r>
            <a:r>
              <a:rPr lang="ko-KR" altLang="en-US"/>
              <a:t>중략</a:t>
            </a:r>
            <a:r>
              <a:rPr lang="en-US" altLang="ko-KR"/>
              <a:t>)</a:t>
            </a:r>
          </a:p>
        </p:txBody>
      </p:sp>
      <p:sp>
        <p:nvSpPr>
          <p:cNvPr id="36" name="왼쪽 화살표 35"/>
          <p:cNvSpPr/>
          <p:nvPr/>
        </p:nvSpPr>
        <p:spPr>
          <a:xfrm rot="16199817">
            <a:off x="2520463" y="3308106"/>
            <a:ext cx="446941" cy="417634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5" name="TextBox 14"/>
          <p:cNvSpPr txBox="1"/>
          <p:nvPr/>
        </p:nvSpPr>
        <p:spPr>
          <a:xfrm>
            <a:off x="139029" y="230602"/>
            <a:ext cx="11416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</a:rPr>
              <a:t>Part 4 &gt;&gt;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1957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Filter </a:t>
            </a:r>
            <a:r>
              <a:rPr lang="ko-KR" altLang="en-US" sz="24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문제점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-891" t="49757" r="891" b="120"/>
          <a:stretch/>
        </p:blipFill>
        <p:spPr>
          <a:xfrm>
            <a:off x="1280688" y="1624758"/>
            <a:ext cx="4856739" cy="3608484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39029" y="230602"/>
            <a:ext cx="11416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</a:rPr>
              <a:t>Part 4 &gt;&gt;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CB3C3F-75F3-1B71-F785-60C14375B0FE}"/>
              </a:ext>
            </a:extLst>
          </p:cNvPr>
          <p:cNvSpPr txBox="1"/>
          <p:nvPr/>
        </p:nvSpPr>
        <p:spPr>
          <a:xfrm>
            <a:off x="7495013" y="2828835"/>
            <a:ext cx="3614947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dirty="0"/>
              <a:t> Code </a:t>
            </a:r>
            <a:r>
              <a:rPr lang="ko-KR" altLang="en-US" dirty="0"/>
              <a:t>이상 </a:t>
            </a:r>
            <a:r>
              <a:rPr lang="en-US" altLang="ko-KR" dirty="0"/>
              <a:t>X</a:t>
            </a:r>
          </a:p>
          <a:p>
            <a:endParaRPr lang="en-US" altLang="ko-KR" dirty="0"/>
          </a:p>
          <a:p>
            <a:r>
              <a:rPr lang="ko-KR" altLang="en-US" dirty="0"/>
              <a:t>초음파 센서에서 필터링 되는 값이 </a:t>
            </a:r>
            <a:r>
              <a:rPr lang="en-US" altLang="ko-KR" dirty="0"/>
              <a:t>1 ~ 2</a:t>
            </a:r>
            <a:r>
              <a:rPr lang="ko-KR" altLang="en-US" dirty="0"/>
              <a:t>초 정도의 </a:t>
            </a:r>
            <a:r>
              <a:rPr lang="en-US" altLang="ko-KR" dirty="0"/>
              <a:t>Delay </a:t>
            </a:r>
            <a:r>
              <a:rPr lang="ko-KR" altLang="en-US" dirty="0"/>
              <a:t>발생</a:t>
            </a:r>
          </a:p>
        </p:txBody>
      </p:sp>
    </p:spTree>
    <p:extLst>
      <p:ext uri="{BB962C8B-B14F-4D97-AF65-F5344CB8AC3E}">
        <p14:creationId xmlns:p14="http://schemas.microsoft.com/office/powerpoint/2010/main" val="319808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E5D8A8F-48A3-0516-CD8C-4470FF263EE3}"/>
              </a:ext>
            </a:extLst>
          </p:cNvPr>
          <p:cNvSpPr txBox="1"/>
          <p:nvPr/>
        </p:nvSpPr>
        <p:spPr>
          <a:xfrm>
            <a:off x="1280688" y="191869"/>
            <a:ext cx="3297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Filter </a:t>
            </a:r>
            <a:r>
              <a:rPr lang="ko-KR" altLang="en-US" sz="24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문제점 해결방안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8839527-8D56-3594-26A8-12936DB8C624}"/>
              </a:ext>
            </a:extLst>
          </p:cNvPr>
          <p:cNvCxnSpPr>
            <a:cxnSpLocks/>
          </p:cNvCxnSpPr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33" y="821658"/>
            <a:ext cx="4714668" cy="314770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305" y="4395439"/>
            <a:ext cx="2830541" cy="1644252"/>
          </a:xfrm>
          <a:prstGeom prst="rect">
            <a:avLst/>
          </a:prstGeom>
        </p:spPr>
      </p:pic>
      <p:sp>
        <p:nvSpPr>
          <p:cNvPr id="15" name="타원 14"/>
          <p:cNvSpPr/>
          <p:nvPr/>
        </p:nvSpPr>
        <p:spPr>
          <a:xfrm>
            <a:off x="3797070" y="5824998"/>
            <a:ext cx="316706" cy="2027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8630" y="1158275"/>
            <a:ext cx="4028867" cy="234283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1705" y="3934551"/>
            <a:ext cx="3244850" cy="2500958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9454130" y="4263802"/>
            <a:ext cx="757940" cy="2027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>
            <a:off x="5848456" y="3253740"/>
            <a:ext cx="1082040" cy="715620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39029" y="230602"/>
            <a:ext cx="11416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</a:rPr>
              <a:t>Part 4 &gt;&gt;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72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80688" y="191869"/>
            <a:ext cx="121340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Review</a:t>
            </a:r>
            <a:endParaRPr lang="ko-KR" altLang="en-US" sz="24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145222" y="1508725"/>
            <a:ext cx="5040000" cy="226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191869" y="1509179"/>
            <a:ext cx="5040000" cy="226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145222" y="3776271"/>
            <a:ext cx="5040000" cy="22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6191869" y="3776271"/>
            <a:ext cx="5040000" cy="226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 flipH="1">
            <a:off x="1324206" y="2397860"/>
            <a:ext cx="1107994" cy="4482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b="1"/>
              <a:t>박진홍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713541" y="1812264"/>
            <a:ext cx="3429508" cy="1738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pc="-150">
                <a:solidFill>
                  <a:schemeClr val="bg1"/>
                </a:solidFill>
                <a:latin typeface="+mn-ea"/>
              </a:rPr>
              <a:t>정확한 동작을 위해서 </a:t>
            </a:r>
            <a:r>
              <a:rPr lang="en-US" altLang="ko-KR" spc="-150">
                <a:solidFill>
                  <a:schemeClr val="bg1"/>
                </a:solidFill>
                <a:latin typeface="+mn-ea"/>
              </a:rPr>
              <a:t>SW</a:t>
            </a:r>
            <a:r>
              <a:rPr lang="ko-KR" altLang="en-US" spc="-150">
                <a:solidFill>
                  <a:schemeClr val="bg1"/>
                </a:solidFill>
                <a:latin typeface="+mn-ea"/>
              </a:rPr>
              <a:t>만큼 </a:t>
            </a:r>
            <a:r>
              <a:rPr lang="en-US" altLang="ko-KR" spc="-150">
                <a:solidFill>
                  <a:schemeClr val="bg1"/>
                </a:solidFill>
                <a:latin typeface="+mn-ea"/>
              </a:rPr>
              <a:t>HW</a:t>
            </a:r>
            <a:r>
              <a:rPr lang="ko-KR" altLang="en-US" spc="-150">
                <a:solidFill>
                  <a:schemeClr val="bg1"/>
                </a:solidFill>
                <a:latin typeface="+mn-ea"/>
              </a:rPr>
              <a:t> 또한 중요함을 배웠다</a:t>
            </a:r>
            <a:r>
              <a:rPr lang="en-US" altLang="ko-KR" spc="-150">
                <a:solidFill>
                  <a:schemeClr val="bg1"/>
                </a:solidFill>
                <a:latin typeface="+mn-ea"/>
              </a:rPr>
              <a:t>.</a:t>
            </a:r>
            <a:r>
              <a:rPr lang="ko-KR" altLang="en-US" spc="-15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pc="-150">
                <a:solidFill>
                  <a:schemeClr val="bg1"/>
                </a:solidFill>
                <a:latin typeface="+mn-ea"/>
              </a:rPr>
              <a:t>HW</a:t>
            </a:r>
            <a:r>
              <a:rPr lang="ko-KR" altLang="en-US" spc="-150">
                <a:solidFill>
                  <a:schemeClr val="bg1"/>
                </a:solidFill>
                <a:latin typeface="+mn-ea"/>
              </a:rPr>
              <a:t>로 인한 미세한 오류를 </a:t>
            </a:r>
            <a:r>
              <a:rPr lang="en-US" altLang="ko-KR" spc="-150">
                <a:solidFill>
                  <a:schemeClr val="bg1"/>
                </a:solidFill>
                <a:latin typeface="+mn-ea"/>
              </a:rPr>
              <a:t>SW</a:t>
            </a:r>
            <a:r>
              <a:rPr lang="ko-KR" altLang="en-US" spc="-150">
                <a:solidFill>
                  <a:schemeClr val="bg1"/>
                </a:solidFill>
                <a:latin typeface="+mn-ea"/>
              </a:rPr>
              <a:t>로 제어하는 과정 또한 경험할 수 있었다</a:t>
            </a:r>
            <a:r>
              <a:rPr lang="en-US" altLang="ko-KR" spc="-150">
                <a:solidFill>
                  <a:schemeClr val="bg1"/>
                </a:solidFill>
                <a:latin typeface="+mn-ea"/>
              </a:rPr>
              <a:t>.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983388" y="2007222"/>
            <a:ext cx="3035432" cy="13246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pc="-150">
                <a:latin typeface="+mn-ea"/>
              </a:rPr>
              <a:t>RTOS</a:t>
            </a:r>
            <a:r>
              <a:rPr lang="ko-KR" altLang="en-US" spc="-150">
                <a:latin typeface="+mn-ea"/>
              </a:rPr>
              <a:t>를 사용함에 따라 코드 작성 및 수정을 용이하게 할 수 있다는 것을 알았다</a:t>
            </a:r>
            <a:r>
              <a:rPr lang="en-US" altLang="ko-KR" spc="-150">
                <a:latin typeface="+mn-ea"/>
              </a:rPr>
              <a:t>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584005" y="3843531"/>
            <a:ext cx="3089470" cy="2145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Font typeface="Wingdings"/>
              <a:buNone/>
              <a:defRPr/>
            </a:pPr>
            <a:r>
              <a:rPr lang="ko-KR" altLang="en-US" spc="-150">
                <a:solidFill>
                  <a:schemeClr val="bg1"/>
                </a:solidFill>
                <a:latin typeface="+mn-ea"/>
              </a:rPr>
              <a:t>주변사물에 대한 초음파센서의 데이터를 정확하게 해석하고 이에 기반하여 RC카의 움직임을 제어하는 것이 세밀한 작업이라는걸 느낄 수 있었다.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512050" y="4042103"/>
            <a:ext cx="3674334" cy="1737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pc="-150">
                <a:latin typeface="+mn-ea"/>
              </a:rPr>
              <a:t>상태 변화가 없음에도 </a:t>
            </a:r>
            <a:r>
              <a:rPr lang="en-US" altLang="ko-KR" spc="-150">
                <a:latin typeface="+mn-ea"/>
              </a:rPr>
              <a:t>LCD, Motor</a:t>
            </a:r>
            <a:r>
              <a:rPr lang="ko-KR" altLang="en-US" spc="-150">
                <a:latin typeface="+mn-ea"/>
              </a:rPr>
              <a:t>의 출력이 계속 실행되는 것을 막기 위한 </a:t>
            </a:r>
            <a:r>
              <a:rPr lang="en-US" altLang="ko-KR" spc="-150">
                <a:latin typeface="+mn-ea"/>
              </a:rPr>
              <a:t>Flag</a:t>
            </a:r>
            <a:r>
              <a:rPr lang="ko-KR" altLang="en-US" spc="-150">
                <a:latin typeface="+mn-ea"/>
              </a:rPr>
              <a:t>의 역할에 중요하다는 것을 느낄 수 있었다</a:t>
            </a:r>
            <a:r>
              <a:rPr lang="en-US" altLang="ko-KR" spc="-150">
                <a:latin typeface="+mn-ea"/>
              </a:rPr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 flipH="1">
            <a:off x="6533632" y="2458594"/>
            <a:ext cx="1107994" cy="44462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b="1"/>
              <a:t>김선현</a:t>
            </a:r>
          </a:p>
        </p:txBody>
      </p:sp>
      <p:sp>
        <p:nvSpPr>
          <p:cNvPr id="41" name="TextBox 40"/>
          <p:cNvSpPr txBox="1"/>
          <p:nvPr/>
        </p:nvSpPr>
        <p:spPr>
          <a:xfrm flipH="1">
            <a:off x="6341378" y="4679438"/>
            <a:ext cx="1107994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b="1"/>
              <a:t>김민지</a:t>
            </a:r>
          </a:p>
        </p:txBody>
      </p:sp>
      <p:sp>
        <p:nvSpPr>
          <p:cNvPr id="42" name="TextBox 41"/>
          <p:cNvSpPr txBox="1"/>
          <p:nvPr/>
        </p:nvSpPr>
        <p:spPr>
          <a:xfrm flipH="1">
            <a:off x="1324206" y="4665406"/>
            <a:ext cx="1107994" cy="44761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b="1"/>
              <a:t>김재현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2D05D80-9EB2-47A7-951C-9685407FCB36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39029" y="230602"/>
            <a:ext cx="11416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</a:rPr>
              <a:t>Part 4 &gt;&gt;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벽, 화이트, 냉장고이(가) 표시된 사진&#10;&#10;자동 생성된 설명">
            <a:extLst>
              <a:ext uri="{FF2B5EF4-FFF2-40B4-BE49-F238E27FC236}">
                <a16:creationId xmlns:a16="http://schemas.microsoft.com/office/drawing/2014/main" id="{37E64327-4183-A222-E4A3-F6982B2EDC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0C412A-BC2E-2F73-FF9A-7FF93458EE42}"/>
              </a:ext>
            </a:extLst>
          </p:cNvPr>
          <p:cNvSpPr txBox="1"/>
          <p:nvPr/>
        </p:nvSpPr>
        <p:spPr>
          <a:xfrm>
            <a:off x="5951621" y="4531911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latin typeface="+mj-ea"/>
                <a:ea typeface="+mj-ea"/>
              </a:rPr>
              <a:t>Fin.</a:t>
            </a:r>
            <a:endParaRPr lang="ko-KR" altLang="en-US" sz="10000" b="1" dirty="0">
              <a:latin typeface="+mj-ea"/>
              <a:ea typeface="+mj-ea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928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돌이(가) 표시된 사진&#10;&#10;자동 생성된 설명">
            <a:extLst>
              <a:ext uri="{FF2B5EF4-FFF2-40B4-BE49-F238E27FC236}">
                <a16:creationId xmlns:a16="http://schemas.microsoft.com/office/drawing/2014/main" id="{A3EC4A07-9C7E-0B48-472D-ED162D35F5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4275" y="-1"/>
            <a:ext cx="6077725" cy="685800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2612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Project Outline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800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9029" y="171481"/>
            <a:ext cx="11416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</a:rPr>
              <a:t>Part 1 &gt;&gt;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0688" y="104764"/>
            <a:ext cx="63627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chemeClr val="tx1">
                    <a:lumMod val="75000"/>
                  </a:schemeClr>
                </a:solidFill>
                <a:latin typeface="Times New Roman"/>
              </a:rPr>
              <a:t>RTOS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Times New Roman"/>
              </a:rPr>
              <a:t>(Real Time Operating System)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1153688" y="571591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2D05D80-9EB2-47A7-951C-9685407FCB36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  <p:sp>
        <p:nvSpPr>
          <p:cNvPr id="12" name="직사각형 11"/>
          <p:cNvSpPr/>
          <p:nvPr/>
        </p:nvSpPr>
        <p:spPr>
          <a:xfrm>
            <a:off x="5831654" y="4118953"/>
            <a:ext cx="63603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실시간 처리 능력: 특정 시간 내 작업을 완료해야 하는 실시간 시스템에 적합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멀티태스킹</a:t>
            </a:r>
            <a:r>
              <a:rPr lang="ko-KR" altLang="en-US" sz="1400" dirty="0"/>
              <a:t>: 여러 태스크를 동시에 실행하고 관리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스케줄링: 태스크의 우선순위와 실행 시간을 관리하여 일관된 처리 시간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자원 관리: 메모리, CPU, 입출력 등 시스템 자원을 효율적으로 관리</a:t>
            </a:r>
          </a:p>
        </p:txBody>
      </p:sp>
      <p:pic>
        <p:nvPicPr>
          <p:cNvPr id="13" name="Picture 2" descr="Tổng quan về hệ điều hành thời gian thực RTOS - Khuê Nguyễn Crea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29" y="1922584"/>
            <a:ext cx="5586046" cy="32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5845790" y="2500406"/>
            <a:ext cx="59407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/>
              <a:t>RTOS :</a:t>
            </a:r>
            <a:r>
              <a:rPr lang="ko-KR" altLang="en-US" sz="1400" dirty="0"/>
              <a:t> 실시간 컴퓨팅을 보장하는 특수한 운영 체제</a:t>
            </a:r>
            <a:endParaRPr lang="en-US" altLang="ko-KR" sz="1400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400" dirty="0"/>
              <a:t>작업을 지정된 시간 내에 완료하는 것을 보장</a:t>
            </a:r>
            <a:r>
              <a:rPr lang="en-US" altLang="ko-KR" sz="1400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ko-KR" altLang="en-US" sz="1400" dirty="0"/>
              <a:t>실시간 제어 및 모니터링이 필요한 </a:t>
            </a:r>
            <a:r>
              <a:rPr lang="ko-KR" altLang="en-US" sz="1400" dirty="0" err="1"/>
              <a:t>임베디드</a:t>
            </a:r>
            <a:r>
              <a:rPr lang="ko-KR" altLang="en-US" sz="1400" dirty="0"/>
              <a:t> 시스템에서 사용</a:t>
            </a:r>
            <a:endParaRPr lang="en-US" altLang="ko-KR" sz="1400" dirty="0"/>
          </a:p>
          <a:p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5845790" y="2153392"/>
            <a:ext cx="10191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RTOS</a:t>
            </a:r>
            <a:r>
              <a:rPr lang="ko-KR" altLang="en-US" sz="1600" b="1" dirty="0"/>
              <a:t>란</a:t>
            </a:r>
            <a:r>
              <a:rPr lang="en-US" altLang="ko-KR" sz="1600" b="1" dirty="0"/>
              <a:t>?</a:t>
            </a:r>
            <a:endParaRPr lang="ko-KR" altLang="en-US" b="1" dirty="0"/>
          </a:p>
        </p:txBody>
      </p:sp>
      <p:sp>
        <p:nvSpPr>
          <p:cNvPr id="16" name="직사각형 15"/>
          <p:cNvSpPr/>
          <p:nvPr/>
        </p:nvSpPr>
        <p:spPr>
          <a:xfrm>
            <a:off x="5831654" y="3775236"/>
            <a:ext cx="16003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/>
              <a:t>RTOS</a:t>
            </a:r>
            <a:r>
              <a:rPr lang="ko-KR" altLang="en-US" sz="1600" b="1" dirty="0"/>
              <a:t> 특징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68489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9029" y="171481"/>
            <a:ext cx="11416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</a:rPr>
              <a:t>Part 1 &gt;&gt;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0688" y="104764"/>
            <a:ext cx="2444645" cy="445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chemeClr val="tx1">
                    <a:lumMod val="75000"/>
                  </a:schemeClr>
                </a:solidFill>
                <a:latin typeface="Times New Roman"/>
              </a:rPr>
              <a:t>Project goal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1153688" y="571591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endCxn id="4" idx="0"/>
          </p:cNvCxnSpPr>
          <p:nvPr/>
        </p:nvCxnSpPr>
        <p:spPr>
          <a:xfrm flipH="1">
            <a:off x="3031466" y="3453911"/>
            <a:ext cx="981561" cy="19220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3913455" y="3927615"/>
            <a:ext cx="3964304" cy="819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400" b="1"/>
              <a:t>ARM Cortex-M </a:t>
            </a:r>
          </a:p>
          <a:p>
            <a:pPr algn="ctr">
              <a:defRPr/>
            </a:pPr>
            <a:r>
              <a:rPr lang="ko-KR" altLang="en-US" sz="2400" b="1"/>
              <a:t>HW 구성 &amp; SW 펌웨어 개발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6887293" y="5373795"/>
            <a:ext cx="4199012" cy="792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dirty="0"/>
              <a:t>Autonomous Driving Mode</a:t>
            </a:r>
          </a:p>
          <a:p>
            <a:pPr lvl="0">
              <a:defRPr/>
            </a:pPr>
            <a:r>
              <a:rPr lang="en-US" altLang="ko-KR" dirty="0">
                <a:sym typeface="Wingdings"/>
              </a:rPr>
              <a:t> </a:t>
            </a:r>
            <a:r>
              <a:rPr lang="ko-KR" altLang="en-US" dirty="0">
                <a:sym typeface="Wingdings"/>
              </a:rPr>
              <a:t>초음파 센서 측정을 통해 장애물 회피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153688" y="5375974"/>
            <a:ext cx="3755556" cy="789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 </a:t>
            </a:r>
            <a:r>
              <a:rPr lang="en-US" altLang="ko-KR" sz="2800" dirty="0"/>
              <a:t>Radio Control Mode</a:t>
            </a:r>
          </a:p>
          <a:p>
            <a:pPr lvl="0">
              <a:defRPr/>
            </a:pPr>
            <a:r>
              <a:rPr lang="en-US" altLang="ko-KR" dirty="0">
                <a:sym typeface="Wingdings"/>
              </a:rPr>
              <a:t> B</a:t>
            </a:r>
            <a:r>
              <a:rPr lang="en-US" altLang="ko-KR" dirty="0"/>
              <a:t>luetooth</a:t>
            </a:r>
            <a:r>
              <a:rPr lang="ko-KR" altLang="en-US" dirty="0"/>
              <a:t>를 통해 방향</a:t>
            </a:r>
            <a:r>
              <a:rPr lang="en-US" altLang="ko-KR" dirty="0"/>
              <a:t>,</a:t>
            </a:r>
            <a:r>
              <a:rPr lang="ko-KR" altLang="en-US" dirty="0"/>
              <a:t> 속도 제어</a:t>
            </a:r>
            <a:r>
              <a:rPr lang="en-US" altLang="ko-KR" dirty="0"/>
              <a:t> 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2D05D80-9EB2-47A7-951C-9685407FCB36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  <p:cxnSp>
        <p:nvCxnSpPr>
          <p:cNvPr id="2055" name="직선 화살표 연결선 18"/>
          <p:cNvCxnSpPr/>
          <p:nvPr/>
        </p:nvCxnSpPr>
        <p:spPr>
          <a:xfrm rot="16200000" flipH="1">
            <a:off x="7528413" y="3904517"/>
            <a:ext cx="1905000" cy="100378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7" name="그림 205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443286" y="984705"/>
            <a:ext cx="4904642" cy="25297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80688" y="104764"/>
            <a:ext cx="3740045" cy="445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chemeClr val="tx1">
                    <a:lumMod val="75000"/>
                  </a:schemeClr>
                </a:solidFill>
                <a:latin typeface="Times New Roman"/>
              </a:rPr>
              <a:t>BOM(Bill of material) List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1153688" y="571591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" name="내용 개체 틀 4"/>
          <p:cNvGraphicFramePr/>
          <p:nvPr/>
        </p:nvGraphicFramePr>
        <p:xfrm>
          <a:off x="6772435" y="2023718"/>
          <a:ext cx="5181846" cy="335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36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02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58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670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/>
                        <a:t>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/>
                        <a:t>부품명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400"/>
                        <a:t>수량</a:t>
                      </a:r>
                      <a:r>
                        <a:rPr lang="en-US" altLang="ko-KR" sz="1400"/>
                        <a:t>(</a:t>
                      </a:r>
                      <a:r>
                        <a:rPr lang="ko-KR" altLang="en-US" sz="1400"/>
                        <a:t>개</a:t>
                      </a:r>
                      <a:r>
                        <a:rPr lang="en-US" altLang="ko-KR" sz="1400"/>
                        <a:t>)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70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/>
                        <a:t>Breadboard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70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STM32 NUCLEO-F411RE</a:t>
                      </a:r>
                      <a:endParaRPr lang="ko-KR" alt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70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/>
                        <a:t>LCD(TC1602A-01T) 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70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/>
                        <a:t>Motor Driver</a:t>
                      </a:r>
                      <a:r>
                        <a:rPr lang="en-US" altLang="ko-KR" sz="1400" baseline="0"/>
                        <a:t> Module(L298)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/>
                        <a:t>1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70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/>
                        <a:t>DC</a:t>
                      </a:r>
                      <a:r>
                        <a:rPr lang="en-US" altLang="ko-KR" sz="1400" baseline="0"/>
                        <a:t> Motor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/>
                        <a:t>4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670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/>
                        <a:t>Ultrasonic Sensor(SR04)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/>
                        <a:t>3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670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/>
                        <a:t>Push Button</a:t>
                      </a:r>
                      <a:endParaRPr lang="ko-KR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1400"/>
                        <a:t>2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670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Bluetooth Module(HC-06)</a:t>
                      </a:r>
                      <a:endParaRPr lang="ko-KR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670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Car</a:t>
                      </a:r>
                      <a:r>
                        <a:rPr lang="en-US" altLang="ko-KR" sz="1400" kern="1200" baseline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kit</a:t>
                      </a:r>
                      <a:endParaRPr lang="ko-KR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ko-KR" altLang="en-US" sz="14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40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ko-KR" altLang="en-US" sz="14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18650 2200mAh Li-ion Cell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defRPr/>
                      </a:pPr>
                      <a:r>
                        <a:rPr lang="en-US" altLang="ko-KR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2243" y="1550941"/>
            <a:ext cx="940919" cy="1093336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26513" y="1757219"/>
            <a:ext cx="1670300" cy="1005648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74101" y="5366152"/>
            <a:ext cx="119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latin typeface="+mj-lt"/>
                <a:ea typeface="KoPubWorld돋움체 Medium"/>
                <a:cs typeface="KoPubWorld돋움체 Medium"/>
              </a:rPr>
              <a:t>&lt; Car kit &gt;</a:t>
            </a:r>
            <a:endParaRPr lang="ko-KR" altLang="en-US">
              <a:latin typeface="+mj-lt"/>
              <a:ea typeface="KoPubWorld돋움체 Medium"/>
              <a:cs typeface="KoPubWorld돋움체 Medium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66133" y="2759022"/>
            <a:ext cx="2371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latin typeface="Times New Roman"/>
                <a:ea typeface="KoPubWorld돋움체 Medium"/>
                <a:cs typeface="KoPubWorld돋움체 Medium"/>
              </a:rPr>
              <a:t>&lt; </a:t>
            </a:r>
            <a:r>
              <a:rPr lang="en-US" altLang="ko-KR">
                <a:solidFill>
                  <a:schemeClr val="dk1"/>
                </a:solidFill>
                <a:latin typeface="Times New Roman"/>
                <a:ea typeface="KoPubWorld돋움체 Medium"/>
                <a:cs typeface="KoPubWorld돋움체 Medium"/>
              </a:rPr>
              <a:t> STM32 NUCLEO</a:t>
            </a:r>
            <a:r>
              <a:rPr lang="ko-KR" altLang="en-US">
                <a:solidFill>
                  <a:schemeClr val="dk1"/>
                </a:solidFill>
                <a:latin typeface="Times New Roman"/>
                <a:ea typeface="KoPubWorld돋움체 Medium"/>
                <a:cs typeface="KoPubWorld돋움체 Medium"/>
              </a:rPr>
              <a:t> </a:t>
            </a:r>
            <a:r>
              <a:rPr lang="en-US" altLang="ko-KR">
                <a:latin typeface="Times New Roman"/>
                <a:ea typeface="KoPubWorld돋움체 Medium"/>
                <a:cs typeface="KoPubWorld돋움체 Medium"/>
              </a:rPr>
              <a:t>&gt;</a:t>
            </a:r>
            <a:endParaRPr lang="ko-KR" altLang="en-US">
              <a:latin typeface="Times New Roman"/>
              <a:ea typeface="KoPubWorld돋움체 Medium"/>
              <a:cs typeface="KoPubWorld돋움체 Medium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718377" y="5332482"/>
            <a:ext cx="1617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  <a:latin typeface="+mj-lt"/>
                <a:ea typeface="KoPubWorld돋움체 Medium"/>
                <a:cs typeface="KoPubWorld돋움체 Medium"/>
              </a:rPr>
              <a:t> &lt; </a:t>
            </a:r>
            <a:r>
              <a:rPr lang="en-US" altLang="ko-KR">
                <a:solidFill>
                  <a:schemeClr val="dk1"/>
                </a:solidFill>
              </a:rPr>
              <a:t>HC-06 </a:t>
            </a:r>
            <a:r>
              <a:rPr lang="en-US" altLang="ko-KR">
                <a:solidFill>
                  <a:schemeClr val="dk1"/>
                </a:solidFill>
                <a:latin typeface="+mj-lt"/>
                <a:ea typeface="KoPubWorld돋움체 Medium"/>
                <a:cs typeface="KoPubWorld돋움체 Medium"/>
              </a:rPr>
              <a:t>&gt;</a:t>
            </a:r>
            <a:endParaRPr lang="ko-KR" altLang="en-US">
              <a:solidFill>
                <a:schemeClr val="dk1"/>
              </a:solidFill>
              <a:latin typeface="+mj-lt"/>
              <a:ea typeface="KoPubWorld돋움체 Medium"/>
              <a:cs typeface="KoPubWorld돋움체 Medium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170672" y="2762867"/>
            <a:ext cx="2579528" cy="359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  <a:latin typeface="+mj-lt"/>
                <a:ea typeface="KoPubWorld돋움체 Medium"/>
                <a:cs typeface="KoPubWorld돋움체 Medium"/>
              </a:rPr>
              <a:t> &lt; Ultrasonic Sensor &gt;</a:t>
            </a:r>
            <a:endParaRPr lang="ko-KR" altLang="en-US">
              <a:solidFill>
                <a:schemeClr val="dk1"/>
              </a:solidFill>
              <a:latin typeface="+mj-lt"/>
              <a:ea typeface="KoPubWorld돋움체 Medium"/>
              <a:cs typeface="KoPubWorld돋움체 Medium"/>
            </a:endParaRPr>
          </a:p>
        </p:txBody>
      </p:sp>
      <p:pic>
        <p:nvPicPr>
          <p:cNvPr id="41" name="Picture 4" descr="16×2 문자 LCD 모듈 – I2C 인터페이스 AMC1602AR-B-B6WTDW-I2C | 오리엔트 디스플레이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624622" y="1808451"/>
            <a:ext cx="1668227" cy="835826"/>
          </a:xfrm>
          <a:prstGeom prst="rect">
            <a:avLst/>
          </a:prstGeom>
          <a:noFill/>
        </p:spPr>
      </p:pic>
      <p:sp>
        <p:nvSpPr>
          <p:cNvPr id="42" name="직사각형 41"/>
          <p:cNvSpPr/>
          <p:nvPr/>
        </p:nvSpPr>
        <p:spPr>
          <a:xfrm>
            <a:off x="2877327" y="2765751"/>
            <a:ext cx="1075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  <a:latin typeface="+mj-lt"/>
                <a:ea typeface="KoPubWorld돋움체 Medium"/>
                <a:cs typeface="KoPubWorld돋움체 Medium"/>
              </a:rPr>
              <a:t> &lt; LCD&gt;</a:t>
            </a:r>
            <a:endParaRPr lang="ko-KR" altLang="en-US">
              <a:solidFill>
                <a:schemeClr val="dk1"/>
              </a:solidFill>
              <a:latin typeface="+mj-lt"/>
              <a:ea typeface="KoPubWorld돋움체 Medium"/>
              <a:cs typeface="KoPubWorld돋움체 Medium"/>
            </a:endParaRPr>
          </a:p>
        </p:txBody>
      </p:sp>
      <p:pic>
        <p:nvPicPr>
          <p:cNvPr id="3074" name="Picture 2" descr="eBhoot Acrylic 4 Motor Robot Car Kit For Arduino Based Robotics Projects,  For Assembly, Manual at Rs 600/piece in Anand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71999" y="3565900"/>
            <a:ext cx="1826326" cy="1826326"/>
          </a:xfrm>
          <a:prstGeom prst="rect">
            <a:avLst/>
          </a:prstGeom>
          <a:noFill/>
        </p:spPr>
      </p:pic>
      <p:pic>
        <p:nvPicPr>
          <p:cNvPr id="3080" name="Picture 8" descr="Robodo L298 Motor Driver Module : Amazon.in: Industrial &amp; Scientific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4848700" y="3716714"/>
            <a:ext cx="1508689" cy="1604988"/>
          </a:xfrm>
          <a:prstGeom prst="rect">
            <a:avLst/>
          </a:prstGeom>
          <a:noFill/>
        </p:spPr>
      </p:pic>
      <p:sp>
        <p:nvSpPr>
          <p:cNvPr id="43" name="직사각형 42"/>
          <p:cNvSpPr/>
          <p:nvPr/>
        </p:nvSpPr>
        <p:spPr>
          <a:xfrm>
            <a:off x="4755800" y="5366152"/>
            <a:ext cx="1890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chemeClr val="dk1"/>
                </a:solidFill>
                <a:latin typeface="+mj-lt"/>
                <a:ea typeface="KoPubWorld돋움체 Medium"/>
                <a:cs typeface="KoPubWorld돋움체 Medium"/>
              </a:rPr>
              <a:t> &lt; Motor Driver&gt;</a:t>
            </a:r>
            <a:endParaRPr lang="ko-KR" altLang="en-US">
              <a:solidFill>
                <a:schemeClr val="dk1"/>
              </a:solidFill>
              <a:latin typeface="+mj-lt"/>
              <a:ea typeface="KoPubWorld돋움체 Medium"/>
              <a:cs typeface="KoPubWorld돋움체 Medium"/>
            </a:endParaRPr>
          </a:p>
        </p:txBody>
      </p:sp>
      <p:pic>
        <p:nvPicPr>
          <p:cNvPr id="1028" name="Picture 4" descr="아두이노 블루투스 통신 모듈 HC-06 / HC06 알아보기 [아두이노 통신] : 네이버 블로그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2946064" y="3992505"/>
            <a:ext cx="1254897" cy="1254897"/>
          </a:xfrm>
          <a:prstGeom prst="rect">
            <a:avLst/>
          </a:prstGeom>
          <a:noFill/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2D05D80-9EB2-47A7-951C-9685407FCB36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39029" y="171481"/>
            <a:ext cx="11416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</a:rPr>
              <a:t>Part 1 &gt;&gt;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80688" y="104764"/>
            <a:ext cx="3740045" cy="445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chemeClr val="tx1">
                    <a:lumMod val="75000"/>
                  </a:schemeClr>
                </a:solidFill>
                <a:latin typeface="Times New Roman"/>
              </a:rPr>
              <a:t>Program &amp; Tool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1153688" y="571591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26638" y="1451701"/>
            <a:ext cx="3358973" cy="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26636" y="942300"/>
            <a:ext cx="3358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/>
              <a:t>01</a:t>
            </a:r>
            <a:endParaRPr lang="ko-KR" altLang="en-US" b="1"/>
          </a:p>
        </p:txBody>
      </p:sp>
      <p:sp>
        <p:nvSpPr>
          <p:cNvPr id="21" name="TextBox 20"/>
          <p:cNvSpPr txBox="1"/>
          <p:nvPr/>
        </p:nvSpPr>
        <p:spPr>
          <a:xfrm>
            <a:off x="526638" y="1555735"/>
            <a:ext cx="3358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/>
              <a:t>STM32 Cube IDE</a:t>
            </a:r>
            <a:endParaRPr lang="ko-KR" altLang="en-US" b="1"/>
          </a:p>
        </p:txBody>
      </p:sp>
      <p:cxnSp>
        <p:nvCxnSpPr>
          <p:cNvPr id="25" name="직선 연결선 24"/>
          <p:cNvCxnSpPr/>
          <p:nvPr/>
        </p:nvCxnSpPr>
        <p:spPr>
          <a:xfrm>
            <a:off x="526636" y="2021407"/>
            <a:ext cx="3358973" cy="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46132" y="5284018"/>
            <a:ext cx="3358973" cy="495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>
                <a:latin typeface="+mj-lt"/>
                <a:ea typeface="KoPubWorld돋움체 Medium"/>
                <a:cs typeface="KoPubWorld돋움체 Medium"/>
              </a:rPr>
              <a:t>■</a:t>
            </a:r>
            <a:r>
              <a:rPr lang="ko-KR" altLang="en-US">
                <a:latin typeface="+mj-lt"/>
                <a:ea typeface="KoPubWorld돋움체 Medium"/>
                <a:cs typeface="KoPubWorld돋움체 Medium"/>
              </a:rPr>
              <a:t> </a:t>
            </a:r>
            <a:r>
              <a:rPr lang="en-US" altLang="ko-KR">
                <a:latin typeface="+mj-lt"/>
                <a:ea typeface="KoPubWorld돋움체 Medium"/>
                <a:cs typeface="KoPubWorld돋움체 Medium"/>
              </a:rPr>
              <a:t>Development platform</a:t>
            </a:r>
            <a:endParaRPr lang="en-US" altLang="ko-KR" sz="1600">
              <a:latin typeface="+mj-lt"/>
              <a:ea typeface="KoPubWorld돋움체 Medium"/>
              <a:cs typeface="KoPubWorld돋움체 Medium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4136206" y="1450846"/>
            <a:ext cx="3358973" cy="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136204" y="941445"/>
            <a:ext cx="33589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/>
              <a:t>02</a:t>
            </a:r>
            <a:endParaRPr lang="ko-KR" altLang="en-US" b="1"/>
          </a:p>
        </p:txBody>
      </p:sp>
      <p:sp>
        <p:nvSpPr>
          <p:cNvPr id="50" name="TextBox 49"/>
          <p:cNvSpPr txBox="1"/>
          <p:nvPr/>
        </p:nvSpPr>
        <p:spPr>
          <a:xfrm>
            <a:off x="4136206" y="1554880"/>
            <a:ext cx="33589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/>
              <a:t>Bluetooth Electrioncs</a:t>
            </a:r>
            <a:endParaRPr lang="ko-KR" altLang="en-US" b="1"/>
          </a:p>
        </p:txBody>
      </p:sp>
      <p:cxnSp>
        <p:nvCxnSpPr>
          <p:cNvPr id="51" name="직선 연결선 50"/>
          <p:cNvCxnSpPr/>
          <p:nvPr/>
        </p:nvCxnSpPr>
        <p:spPr>
          <a:xfrm>
            <a:off x="4136204" y="2020552"/>
            <a:ext cx="3358973" cy="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136204" y="5283162"/>
            <a:ext cx="3358973" cy="498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>
                <a:latin typeface="+mj-lt"/>
                <a:ea typeface="KoPubWorld돋움체 Medium"/>
                <a:cs typeface="KoPubWorld돋움체 Medium"/>
              </a:rPr>
              <a:t>■</a:t>
            </a:r>
            <a:r>
              <a:rPr lang="ko-KR" altLang="en-US">
                <a:latin typeface="+mj-lt"/>
                <a:ea typeface="KoPubWorld돋움체 Medium"/>
                <a:cs typeface="KoPubWorld돋움체 Medium"/>
              </a:rPr>
              <a:t> </a:t>
            </a:r>
            <a:r>
              <a:rPr lang="en-US" altLang="ko-KR">
                <a:latin typeface="+mj-lt"/>
                <a:ea typeface="KoPubWorld돋움체 Medium"/>
                <a:cs typeface="KoPubWorld돋움체 Medium"/>
              </a:rPr>
              <a:t>Mobile App</a:t>
            </a:r>
            <a:endParaRPr lang="en-US" altLang="ko-KR" sz="1600">
              <a:latin typeface="+mj-lt"/>
              <a:ea typeface="KoPubWorld돋움체 Medium"/>
              <a:cs typeface="KoPubWorld돋움체 Medium"/>
            </a:endParaRPr>
          </a:p>
        </p:txBody>
      </p:sp>
      <p:pic>
        <p:nvPicPr>
          <p:cNvPr id="4104" name="Picture 8" descr="Bluetooth Electronics - Google Play 앱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905205" y="2220057"/>
            <a:ext cx="5715000" cy="2857500"/>
          </a:xfrm>
          <a:prstGeom prst="rect">
            <a:avLst/>
          </a:prstGeom>
          <a:noFill/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771792" y="6349023"/>
            <a:ext cx="2743200" cy="365125"/>
          </a:xfrm>
        </p:spPr>
        <p:txBody>
          <a:bodyPr/>
          <a:lstStyle/>
          <a:p>
            <a:pPr lvl="0">
              <a:defRPr/>
            </a:pPr>
            <a:fld id="{12D05D80-9EB2-47A7-951C-9685407FCB36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  <p:pic>
        <p:nvPicPr>
          <p:cNvPr id="4105" name="그림 410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60816" y="2405795"/>
            <a:ext cx="3148984" cy="2464044"/>
          </a:xfrm>
          <a:prstGeom prst="rect">
            <a:avLst/>
          </a:prstGeom>
        </p:spPr>
      </p:pic>
      <p:cxnSp>
        <p:nvCxnSpPr>
          <p:cNvPr id="4106" name="직선 연결선 47"/>
          <p:cNvCxnSpPr/>
          <p:nvPr/>
        </p:nvCxnSpPr>
        <p:spPr>
          <a:xfrm>
            <a:off x="7724933" y="1442054"/>
            <a:ext cx="3358973" cy="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7" name="TextBox 48"/>
          <p:cNvSpPr txBox="1"/>
          <p:nvPr/>
        </p:nvSpPr>
        <p:spPr>
          <a:xfrm>
            <a:off x="7724931" y="932652"/>
            <a:ext cx="3358974" cy="365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/>
              <a:t>03</a:t>
            </a:r>
          </a:p>
        </p:txBody>
      </p:sp>
      <p:sp>
        <p:nvSpPr>
          <p:cNvPr id="4108" name="TextBox 49"/>
          <p:cNvSpPr txBox="1"/>
          <p:nvPr/>
        </p:nvSpPr>
        <p:spPr>
          <a:xfrm>
            <a:off x="7724933" y="1546088"/>
            <a:ext cx="3358972" cy="366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/>
              <a:t>ComportMaster</a:t>
            </a:r>
          </a:p>
        </p:txBody>
      </p:sp>
      <p:cxnSp>
        <p:nvCxnSpPr>
          <p:cNvPr id="4109" name="직선 연결선 50"/>
          <p:cNvCxnSpPr/>
          <p:nvPr/>
        </p:nvCxnSpPr>
        <p:spPr>
          <a:xfrm>
            <a:off x="7724931" y="2011760"/>
            <a:ext cx="3358973" cy="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0" name="TextBox 51"/>
          <p:cNvSpPr txBox="1"/>
          <p:nvPr/>
        </p:nvSpPr>
        <p:spPr>
          <a:xfrm>
            <a:off x="7724930" y="5274369"/>
            <a:ext cx="3358974" cy="5002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ko-KR" altLang="en-US" sz="1600">
                <a:latin typeface="+mj-lt"/>
                <a:ea typeface="KoPubWorld돋움체 Medium"/>
                <a:cs typeface="KoPubWorld돋움체 Medium"/>
              </a:rPr>
              <a:t>■</a:t>
            </a:r>
            <a:r>
              <a:rPr lang="ko-KR" altLang="en-US">
                <a:latin typeface="+mj-lt"/>
                <a:ea typeface="KoPubWorld돋움체 Medium"/>
                <a:cs typeface="KoPubWorld돋움체 Medium"/>
              </a:rPr>
              <a:t> </a:t>
            </a:r>
            <a:r>
              <a:rPr lang="en-US" altLang="ko-KR">
                <a:latin typeface="+mj-lt"/>
                <a:ea typeface="KoPubWorld돋움체 Medium"/>
                <a:cs typeface="KoPubWorld돋움체 Medium"/>
              </a:rPr>
              <a:t>Uart Program</a:t>
            </a:r>
          </a:p>
        </p:txBody>
      </p:sp>
      <p:pic>
        <p:nvPicPr>
          <p:cNvPr id="1026" name="Picture 2" descr="Category:STM32CubeIDE - stm32mc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87" y="2316398"/>
            <a:ext cx="3378469" cy="2630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39029" y="171481"/>
            <a:ext cx="11416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</a:rPr>
              <a:t>Part 1 &gt;&gt;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37937" y="2805317"/>
            <a:ext cx="991803" cy="45032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Part 2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35326" y="2805317"/>
            <a:ext cx="125171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>
                <a:solidFill>
                  <a:schemeClr val="bg1"/>
                </a:solidFill>
                <a:latin typeface="+mn-ea"/>
              </a:rPr>
              <a:t>구조도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2D05D80-9EB2-47A7-951C-9685407FCB36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80688" y="191869"/>
            <a:ext cx="155305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SW Stack</a:t>
            </a:r>
            <a:endParaRPr lang="ko-KR" altLang="en-US" sz="24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1153688" y="724829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86336" y="1097871"/>
            <a:ext cx="7314557" cy="4969749"/>
          </a:xfrm>
          <a:prstGeom prst="rect">
            <a:avLst/>
          </a:prstGeom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2D05D80-9EB2-47A7-951C-9685407FCB36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6275" y="222646"/>
            <a:ext cx="11416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</a:rPr>
              <a:t>Part 2 &gt;&gt;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사용자 지정 2">
      <a:majorFont>
        <a:latin typeface="Times New Roman"/>
        <a:ea typeface="맑은 고딕"/>
        <a:cs typeface=""/>
      </a:majorFont>
      <a:minorFont>
        <a:latin typeface="Times New Roman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955</Words>
  <Application>Microsoft Office PowerPoint</Application>
  <PresentationFormat>와이드스크린</PresentationFormat>
  <Paragraphs>268</Paragraphs>
  <Slides>28</Slides>
  <Notes>0</Notes>
  <HiddenSlides>1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KoPubWorld돋움체 Medium</vt:lpstr>
      <vt:lpstr>맑은 고딕</vt:lpstr>
      <vt:lpstr>Arial</vt:lpstr>
      <vt:lpstr>Courier New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김민지</cp:lastModifiedBy>
  <cp:revision>86</cp:revision>
  <dcterms:created xsi:type="dcterms:W3CDTF">2023-04-19T04:07:11Z</dcterms:created>
  <dcterms:modified xsi:type="dcterms:W3CDTF">2024-06-14T11:04:15Z</dcterms:modified>
  <cp:version>1000.0000.01</cp:version>
</cp:coreProperties>
</file>